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sldIdLst>
    <p:sldId id="330" r:id="rId5"/>
    <p:sldId id="332" r:id="rId6"/>
    <p:sldId id="333" r:id="rId7"/>
    <p:sldId id="336" r:id="rId8"/>
    <p:sldId id="265" r:id="rId9"/>
    <p:sldId id="385" r:id="rId10"/>
    <p:sldId id="386" r:id="rId11"/>
    <p:sldId id="387" r:id="rId12"/>
    <p:sldId id="388" r:id="rId13"/>
    <p:sldId id="271" r:id="rId14"/>
    <p:sldId id="315" r:id="rId15"/>
    <p:sldId id="380" r:id="rId16"/>
    <p:sldId id="381" r:id="rId17"/>
    <p:sldId id="383" r:id="rId18"/>
    <p:sldId id="266" r:id="rId19"/>
    <p:sldId id="268" r:id="rId20"/>
    <p:sldId id="378" r:id="rId21"/>
    <p:sldId id="377" r:id="rId22"/>
    <p:sldId id="379" r:id="rId23"/>
    <p:sldId id="329" r:id="rId24"/>
    <p:sldId id="389" r:id="rId25"/>
    <p:sldId id="346" r:id="rId26"/>
    <p:sldId id="390" r:id="rId27"/>
    <p:sldId id="391" r:id="rId28"/>
    <p:sldId id="348" r:id="rId29"/>
    <p:sldId id="392" r:id="rId30"/>
    <p:sldId id="393" r:id="rId31"/>
    <p:sldId id="394" r:id="rId32"/>
    <p:sldId id="395" r:id="rId33"/>
    <p:sldId id="357" r:id="rId34"/>
    <p:sldId id="270" r:id="rId35"/>
    <p:sldId id="396" r:id="rId36"/>
    <p:sldId id="397" r:id="rId37"/>
    <p:sldId id="370" r:id="rId38"/>
    <p:sldId id="33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CFF080-69DC-8437-6128-6939580DE7FA}" name="Ethan Adams (RRC)" initials="EA(" userId="S::ethan@rrcassociates.com::16dedcc7-6c71-4125-bd63-962b96b43a1e" providerId="AD"/>
  <p188:author id="{8ED308A8-DD82-2958-D1A9-2E364298C3A8}" name="Glen Oglesby" initials="GO" userId="S::glen@rrcassociates.com::7aa42645-3e26-49b7-91e1-a88240e23d25" providerId="AD"/>
  <p188:author id="{0897FEF0-BBB1-4DD2-EB1B-7ED0F0859502}" name="Jimmy Howe" initials="JH" userId="S::jimmy@rrcassociates.com::19de0c93-c5de-466a-ab09-42cd3b53d5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psky, Christine A" initials="LA" lastIdx="1" clrIdx="0">
    <p:extLst>
      <p:ext uri="{19B8F6BF-5375-455C-9EA6-DF929625EA0E}">
        <p15:presenceInfo xmlns:p15="http://schemas.microsoft.com/office/powerpoint/2012/main" userId="S::clipsky@nps.gov::860cbef7-df8d-4488-a6a3-9a7d479e8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F1"/>
    <a:srgbClr val="9E3D22"/>
    <a:srgbClr val="2A5783"/>
    <a:srgbClr val="FFFFFF"/>
    <a:srgbClr val="5081AE"/>
    <a:srgbClr val="7EAED3"/>
    <a:srgbClr val="B9DDF1"/>
    <a:srgbClr val="A7A06D"/>
    <a:srgbClr val="5F97C1"/>
    <a:srgbClr val="6875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0799" autoAdjust="0"/>
  </p:normalViewPr>
  <p:slideViewPr>
    <p:cSldViewPr snapToGrid="0">
      <p:cViewPr varScale="1">
        <p:scale>
          <a:sx n="100" d="100"/>
          <a:sy n="100" d="100"/>
        </p:scale>
        <p:origin x="672" y="90"/>
      </p:cViewPr>
      <p:guideLst>
        <p:guide orient="horz" pos="2184"/>
        <p:guide pos="3816"/>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C19B3-1C75-431C-B583-329D69821704}" type="datetimeFigureOut">
              <a:rPr lang="en-US" smtClean="0"/>
              <a:t>6/17/2024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287B6-AE97-4B5D-8269-A36BA963FC23}" type="slidenum">
              <a:rPr lang="en-US" smtClean="0"/>
              <a:t>‹#›</a:t>
            </a:fld>
            <a:endParaRPr lang="en-US" dirty="0"/>
          </a:p>
        </p:txBody>
      </p:sp>
    </p:spTree>
    <p:extLst>
      <p:ext uri="{BB962C8B-B14F-4D97-AF65-F5344CB8AC3E}">
        <p14:creationId xmlns:p14="http://schemas.microsoft.com/office/powerpoint/2010/main" val="223203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a:t>
            </a:fld>
            <a:endParaRPr lang="en-US" dirty="0"/>
          </a:p>
        </p:txBody>
      </p:sp>
    </p:spTree>
    <p:extLst>
      <p:ext uri="{BB962C8B-B14F-4D97-AF65-F5344CB8AC3E}">
        <p14:creationId xmlns:p14="http://schemas.microsoft.com/office/powerpoint/2010/main" val="54921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19</a:t>
            </a:fld>
            <a:endParaRPr lang="en-US" dirty="0"/>
          </a:p>
        </p:txBody>
      </p:sp>
    </p:spTree>
    <p:extLst>
      <p:ext uri="{BB962C8B-B14F-4D97-AF65-F5344CB8AC3E}">
        <p14:creationId xmlns:p14="http://schemas.microsoft.com/office/powerpoint/2010/main" val="184267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20</a:t>
            </a:fld>
            <a:endParaRPr lang="en-US" dirty="0"/>
          </a:p>
        </p:txBody>
      </p:sp>
    </p:spTree>
    <p:extLst>
      <p:ext uri="{BB962C8B-B14F-4D97-AF65-F5344CB8AC3E}">
        <p14:creationId xmlns:p14="http://schemas.microsoft.com/office/powerpoint/2010/main" val="1987605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21</a:t>
            </a:fld>
            <a:endParaRPr lang="en-US" dirty="0"/>
          </a:p>
        </p:txBody>
      </p:sp>
    </p:spTree>
    <p:extLst>
      <p:ext uri="{BB962C8B-B14F-4D97-AF65-F5344CB8AC3E}">
        <p14:creationId xmlns:p14="http://schemas.microsoft.com/office/powerpoint/2010/main" val="31417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22</a:t>
            </a:fld>
            <a:endParaRPr lang="en-US" dirty="0"/>
          </a:p>
        </p:txBody>
      </p:sp>
    </p:spTree>
    <p:extLst>
      <p:ext uri="{BB962C8B-B14F-4D97-AF65-F5344CB8AC3E}">
        <p14:creationId xmlns:p14="http://schemas.microsoft.com/office/powerpoint/2010/main" val="278981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23</a:t>
            </a:fld>
            <a:endParaRPr lang="en-US" dirty="0"/>
          </a:p>
        </p:txBody>
      </p:sp>
    </p:spTree>
    <p:extLst>
      <p:ext uri="{BB962C8B-B14F-4D97-AF65-F5344CB8AC3E}">
        <p14:creationId xmlns:p14="http://schemas.microsoft.com/office/powerpoint/2010/main" val="21442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24</a:t>
            </a:fld>
            <a:endParaRPr lang="en-US" dirty="0"/>
          </a:p>
        </p:txBody>
      </p:sp>
    </p:spTree>
    <p:extLst>
      <p:ext uri="{BB962C8B-B14F-4D97-AF65-F5344CB8AC3E}">
        <p14:creationId xmlns:p14="http://schemas.microsoft.com/office/powerpoint/2010/main" val="95018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25</a:t>
            </a:fld>
            <a:endParaRPr lang="en-US" dirty="0"/>
          </a:p>
        </p:txBody>
      </p:sp>
    </p:spTree>
    <p:extLst>
      <p:ext uri="{BB962C8B-B14F-4D97-AF65-F5344CB8AC3E}">
        <p14:creationId xmlns:p14="http://schemas.microsoft.com/office/powerpoint/2010/main" val="212414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26</a:t>
            </a:fld>
            <a:endParaRPr lang="en-US" dirty="0"/>
          </a:p>
        </p:txBody>
      </p:sp>
    </p:spTree>
    <p:extLst>
      <p:ext uri="{BB962C8B-B14F-4D97-AF65-F5344CB8AC3E}">
        <p14:creationId xmlns:p14="http://schemas.microsoft.com/office/powerpoint/2010/main" val="329241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27</a:t>
            </a:fld>
            <a:endParaRPr lang="en-US" dirty="0"/>
          </a:p>
        </p:txBody>
      </p:sp>
    </p:spTree>
    <p:extLst>
      <p:ext uri="{BB962C8B-B14F-4D97-AF65-F5344CB8AC3E}">
        <p14:creationId xmlns:p14="http://schemas.microsoft.com/office/powerpoint/2010/main" val="702286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28</a:t>
            </a:fld>
            <a:endParaRPr lang="en-US" dirty="0"/>
          </a:p>
        </p:txBody>
      </p:sp>
    </p:spTree>
    <p:extLst>
      <p:ext uri="{BB962C8B-B14F-4D97-AF65-F5344CB8AC3E}">
        <p14:creationId xmlns:p14="http://schemas.microsoft.com/office/powerpoint/2010/main" val="418250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4</a:t>
            </a:fld>
            <a:endParaRPr lang="en-US" dirty="0"/>
          </a:p>
        </p:txBody>
      </p:sp>
    </p:spTree>
    <p:extLst>
      <p:ext uri="{BB962C8B-B14F-4D97-AF65-F5344CB8AC3E}">
        <p14:creationId xmlns:p14="http://schemas.microsoft.com/office/powerpoint/2010/main" val="144057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29</a:t>
            </a:fld>
            <a:endParaRPr lang="en-US" dirty="0"/>
          </a:p>
        </p:txBody>
      </p:sp>
    </p:spTree>
    <p:extLst>
      <p:ext uri="{BB962C8B-B14F-4D97-AF65-F5344CB8AC3E}">
        <p14:creationId xmlns:p14="http://schemas.microsoft.com/office/powerpoint/2010/main" val="2044805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30</a:t>
            </a:fld>
            <a:endParaRPr lang="en-US" dirty="0"/>
          </a:p>
        </p:txBody>
      </p:sp>
    </p:spTree>
    <p:extLst>
      <p:ext uri="{BB962C8B-B14F-4D97-AF65-F5344CB8AC3E}">
        <p14:creationId xmlns:p14="http://schemas.microsoft.com/office/powerpoint/2010/main" val="3170206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31</a:t>
            </a:fld>
            <a:endParaRPr lang="en-US" dirty="0"/>
          </a:p>
        </p:txBody>
      </p:sp>
    </p:spTree>
    <p:extLst>
      <p:ext uri="{BB962C8B-B14F-4D97-AF65-F5344CB8AC3E}">
        <p14:creationId xmlns:p14="http://schemas.microsoft.com/office/powerpoint/2010/main" val="915179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32</a:t>
            </a:fld>
            <a:endParaRPr lang="en-US" dirty="0"/>
          </a:p>
        </p:txBody>
      </p:sp>
    </p:spTree>
    <p:extLst>
      <p:ext uri="{BB962C8B-B14F-4D97-AF65-F5344CB8AC3E}">
        <p14:creationId xmlns:p14="http://schemas.microsoft.com/office/powerpoint/2010/main" val="137809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33</a:t>
            </a:fld>
            <a:endParaRPr lang="en-US" dirty="0"/>
          </a:p>
        </p:txBody>
      </p:sp>
    </p:spTree>
    <p:extLst>
      <p:ext uri="{BB962C8B-B14F-4D97-AF65-F5344CB8AC3E}">
        <p14:creationId xmlns:p14="http://schemas.microsoft.com/office/powerpoint/2010/main" val="384453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34</a:t>
            </a:fld>
            <a:endParaRPr lang="en-US" dirty="0"/>
          </a:p>
        </p:txBody>
      </p:sp>
    </p:spTree>
    <p:extLst>
      <p:ext uri="{BB962C8B-B14F-4D97-AF65-F5344CB8AC3E}">
        <p14:creationId xmlns:p14="http://schemas.microsoft.com/office/powerpoint/2010/main" val="3033535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35</a:t>
            </a:fld>
            <a:endParaRPr lang="en-US" dirty="0"/>
          </a:p>
        </p:txBody>
      </p:sp>
    </p:spTree>
    <p:extLst>
      <p:ext uri="{BB962C8B-B14F-4D97-AF65-F5344CB8AC3E}">
        <p14:creationId xmlns:p14="http://schemas.microsoft.com/office/powerpoint/2010/main" val="358436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11</a:t>
            </a:fld>
            <a:endParaRPr lang="en-US" dirty="0"/>
          </a:p>
        </p:txBody>
      </p:sp>
    </p:spTree>
    <p:extLst>
      <p:ext uri="{BB962C8B-B14F-4D97-AF65-F5344CB8AC3E}">
        <p14:creationId xmlns:p14="http://schemas.microsoft.com/office/powerpoint/2010/main" val="99213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12</a:t>
            </a:fld>
            <a:endParaRPr lang="en-US" dirty="0"/>
          </a:p>
        </p:txBody>
      </p:sp>
    </p:spTree>
    <p:extLst>
      <p:ext uri="{BB962C8B-B14F-4D97-AF65-F5344CB8AC3E}">
        <p14:creationId xmlns:p14="http://schemas.microsoft.com/office/powerpoint/2010/main" val="82605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13</a:t>
            </a:fld>
            <a:endParaRPr lang="en-US" dirty="0"/>
          </a:p>
        </p:txBody>
      </p:sp>
    </p:spTree>
    <p:extLst>
      <p:ext uri="{BB962C8B-B14F-4D97-AF65-F5344CB8AC3E}">
        <p14:creationId xmlns:p14="http://schemas.microsoft.com/office/powerpoint/2010/main" val="155729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14</a:t>
            </a:fld>
            <a:endParaRPr lang="en-US" dirty="0"/>
          </a:p>
        </p:txBody>
      </p:sp>
    </p:spTree>
    <p:extLst>
      <p:ext uri="{BB962C8B-B14F-4D97-AF65-F5344CB8AC3E}">
        <p14:creationId xmlns:p14="http://schemas.microsoft.com/office/powerpoint/2010/main" val="6147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16</a:t>
            </a:fld>
            <a:endParaRPr lang="en-US" dirty="0"/>
          </a:p>
        </p:txBody>
      </p:sp>
    </p:spTree>
    <p:extLst>
      <p:ext uri="{BB962C8B-B14F-4D97-AF65-F5344CB8AC3E}">
        <p14:creationId xmlns:p14="http://schemas.microsoft.com/office/powerpoint/2010/main" val="129168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17</a:t>
            </a:fld>
            <a:endParaRPr lang="en-US" dirty="0"/>
          </a:p>
        </p:txBody>
      </p:sp>
    </p:spTree>
    <p:extLst>
      <p:ext uri="{BB962C8B-B14F-4D97-AF65-F5344CB8AC3E}">
        <p14:creationId xmlns:p14="http://schemas.microsoft.com/office/powerpoint/2010/main" val="36388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287B6-AE97-4B5D-8269-A36BA963FC23}" type="slidenum">
              <a:rPr lang="en-US" smtClean="0"/>
              <a:t>18</a:t>
            </a:fld>
            <a:endParaRPr lang="en-US" dirty="0"/>
          </a:p>
        </p:txBody>
      </p:sp>
    </p:spTree>
    <p:extLst>
      <p:ext uri="{BB962C8B-B14F-4D97-AF65-F5344CB8AC3E}">
        <p14:creationId xmlns:p14="http://schemas.microsoft.com/office/powerpoint/2010/main" val="2505184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rcassociates.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F097FB9-EB40-3BAA-6B2F-D63222A69808}"/>
              </a:ext>
            </a:extLst>
          </p:cNvPr>
          <p:cNvSpPr>
            <a:spLocks noGrp="1"/>
          </p:cNvSpPr>
          <p:nvPr>
            <p:ph type="pic" sz="quarter" idx="11" hasCustomPrompt="1"/>
          </p:nvPr>
        </p:nvSpPr>
        <p:spPr>
          <a:xfrm>
            <a:off x="0" y="0"/>
            <a:ext cx="12192000" cy="6858000"/>
          </a:xfrm>
        </p:spPr>
        <p:txBody>
          <a:bodyPr anchor="b"/>
          <a:lstStyle>
            <a:lvl1pPr algn="ctr">
              <a:defRPr/>
            </a:lvl1pPr>
          </a:lstStyle>
          <a:p>
            <a:r>
              <a:rPr lang="en-US" dirty="0"/>
              <a:t>Background Pic</a:t>
            </a:r>
          </a:p>
        </p:txBody>
      </p:sp>
      <p:pic>
        <p:nvPicPr>
          <p:cNvPr id="10" name="Picture 9">
            <a:extLst>
              <a:ext uri="{FF2B5EF4-FFF2-40B4-BE49-F238E27FC236}">
                <a16:creationId xmlns:a16="http://schemas.microsoft.com/office/drawing/2014/main" id="{850C156B-8400-891C-BA85-6856872EE9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2007" y="5723884"/>
            <a:ext cx="1837704" cy="76087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C19CF27-906E-4B0D-81A3-D31932ED16EB}"/>
              </a:ext>
            </a:extLst>
          </p:cNvPr>
          <p:cNvSpPr>
            <a:spLocks noGrp="1"/>
          </p:cNvSpPr>
          <p:nvPr>
            <p:ph type="ctrTitle" hasCustomPrompt="1"/>
          </p:nvPr>
        </p:nvSpPr>
        <p:spPr>
          <a:xfrm>
            <a:off x="3328234" y="373242"/>
            <a:ext cx="8421477" cy="944700"/>
          </a:xfrm>
          <a:noFill/>
          <a:ln w="38100">
            <a:noFill/>
          </a:ln>
          <a:effectLst>
            <a:outerShdw blurRad="50800" dist="50800" dir="5400000" algn="ctr" rotWithShape="0">
              <a:schemeClr val="tx1">
                <a:alpha val="35000"/>
              </a:schemeClr>
            </a:outerShdw>
          </a:effectLst>
        </p:spPr>
        <p:txBody>
          <a:bodyPr anchor="ctr">
            <a:noAutofit/>
          </a:bodyPr>
          <a:lstStyle>
            <a:lvl1pPr algn="r">
              <a:defRPr sz="6000" cap="all" baseline="0">
                <a:solidFill>
                  <a:schemeClr val="bg1"/>
                </a:solidFill>
                <a:effectLst>
                  <a:outerShdw blurRad="50800" dist="38100" dir="2700000" algn="tl" rotWithShape="0">
                    <a:prstClr val="black">
                      <a:alpha val="40000"/>
                    </a:prstClr>
                  </a:outerShdw>
                </a:effectLst>
                <a:latin typeface="Arial Black" panose="020B0A04020102020204" pitchFamily="34" charset="0"/>
              </a:defRPr>
            </a:lvl1pPr>
          </a:lstStyle>
          <a:p>
            <a:r>
              <a:rPr lang="en-US" dirty="0"/>
              <a:t>TITLE HERE</a:t>
            </a:r>
          </a:p>
        </p:txBody>
      </p:sp>
      <p:sp>
        <p:nvSpPr>
          <p:cNvPr id="3" name="Subtitle 2">
            <a:extLst>
              <a:ext uri="{FF2B5EF4-FFF2-40B4-BE49-F238E27FC236}">
                <a16:creationId xmlns:a16="http://schemas.microsoft.com/office/drawing/2014/main" id="{61EEE7EE-E934-41E9-AA29-A38E00D4C4F9}"/>
              </a:ext>
            </a:extLst>
          </p:cNvPr>
          <p:cNvSpPr>
            <a:spLocks noGrp="1"/>
          </p:cNvSpPr>
          <p:nvPr>
            <p:ph type="subTitle" idx="1" hasCustomPrompt="1"/>
          </p:nvPr>
        </p:nvSpPr>
        <p:spPr>
          <a:xfrm>
            <a:off x="3328234" y="1417236"/>
            <a:ext cx="8421477" cy="547896"/>
          </a:xfrm>
          <a:prstGeom prst="rect">
            <a:avLst/>
          </a:prstGeom>
          <a:noFill/>
          <a:ln>
            <a:noFill/>
          </a:ln>
          <a:effectLst>
            <a:outerShdw blurRad="50800" dist="50800" dir="5400000" algn="ctr" rotWithShape="0">
              <a:schemeClr val="tx1">
                <a:alpha val="40000"/>
              </a:schemeClr>
            </a:outerShdw>
          </a:effectLst>
        </p:spPr>
        <p:txBody>
          <a:bodyPr anchor="ctr">
            <a:noAutofit/>
          </a:bodyPr>
          <a:lstStyle>
            <a:lvl1pPr marL="0" indent="0" algn="r">
              <a:buNone/>
              <a:defRPr sz="2000" b="0" i="1" cap="all" baseline="0">
                <a:solidFill>
                  <a:schemeClr val="bg1"/>
                </a:solidFill>
                <a:effectLst>
                  <a:outerShdw blurRad="50800" dist="38100" dir="2700000" algn="tl" rotWithShape="0">
                    <a:prstClr val="black">
                      <a:alpha val="40000"/>
                    </a:prstClr>
                  </a:outerShdw>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202x/2x RESULTS</a:t>
            </a:r>
          </a:p>
        </p:txBody>
      </p:sp>
      <p:sp>
        <p:nvSpPr>
          <p:cNvPr id="7" name="Picture Placeholder 6">
            <a:extLst>
              <a:ext uri="{FF2B5EF4-FFF2-40B4-BE49-F238E27FC236}">
                <a16:creationId xmlns:a16="http://schemas.microsoft.com/office/drawing/2014/main" id="{AC9E6A18-8B55-7EB9-A875-8FA66B7B7F1E}"/>
              </a:ext>
            </a:extLst>
          </p:cNvPr>
          <p:cNvSpPr>
            <a:spLocks noGrp="1"/>
          </p:cNvSpPr>
          <p:nvPr>
            <p:ph type="pic" sz="quarter" idx="10" hasCustomPrompt="1"/>
          </p:nvPr>
        </p:nvSpPr>
        <p:spPr>
          <a:xfrm>
            <a:off x="442289" y="455860"/>
            <a:ext cx="2298700" cy="779463"/>
          </a:xfrm>
        </p:spPr>
        <p:txBody>
          <a:bodyPr/>
          <a:lstStyle>
            <a:lvl1pPr>
              <a:defRPr/>
            </a:lvl1pPr>
          </a:lstStyle>
          <a:p>
            <a:r>
              <a:rPr lang="en-US" dirty="0"/>
              <a:t>Client Logo</a:t>
            </a:r>
          </a:p>
        </p:txBody>
      </p:sp>
    </p:spTree>
    <p:extLst>
      <p:ext uri="{BB962C8B-B14F-4D97-AF65-F5344CB8AC3E}">
        <p14:creationId xmlns:p14="http://schemas.microsoft.com/office/powerpoint/2010/main" val="279641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9432D1-C7B4-AF14-0694-F1ADA250321F}"/>
              </a:ext>
            </a:extLst>
          </p:cNvPr>
          <p:cNvSpPr/>
          <p:nvPr userDrawn="1"/>
        </p:nvSpPr>
        <p:spPr>
          <a:xfrm rot="16200000">
            <a:off x="-2565889" y="3067879"/>
            <a:ext cx="6589643" cy="990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592FB-D04B-439F-8418-5F3A847C8E43}"/>
              </a:ext>
            </a:extLst>
          </p:cNvPr>
          <p:cNvSpPr>
            <a:spLocks noGrp="1"/>
          </p:cNvSpPr>
          <p:nvPr>
            <p:ph type="title" hasCustomPrompt="1"/>
          </p:nvPr>
        </p:nvSpPr>
        <p:spPr>
          <a:xfrm rot="16200000">
            <a:off x="-2179099" y="2587356"/>
            <a:ext cx="5816063" cy="1371600"/>
          </a:xfrm>
        </p:spPr>
        <p:txBody>
          <a:bodyPr>
            <a:normAutofit/>
          </a:bodyPr>
          <a:lstStyle>
            <a:lvl1pPr>
              <a:defRPr sz="4000" cap="all" baseline="0">
                <a:solidFill>
                  <a:schemeClr val="tx1"/>
                </a:solidFill>
                <a:effectLst/>
              </a:defRPr>
            </a:lvl1pPr>
          </a:lstStyle>
          <a:p>
            <a:r>
              <a:rPr lang="en-US" dirty="0"/>
              <a:t>CLICK TO EDIT MASTER TITLE</a:t>
            </a:r>
          </a:p>
        </p:txBody>
      </p:sp>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tx1"/>
                </a:solidFill>
                <a:effectLst/>
              </a:defRPr>
            </a:lvl1pPr>
          </a:lstStyle>
          <a:p>
            <a:fld id="{E7AAEB55-2799-4846-99DF-6E20790C8BAC}" type="slidenum">
              <a:rPr lang="en-US" smtClean="0"/>
              <a:pPr/>
              <a:t>‹#›</a:t>
            </a:fld>
            <a:endParaRPr lang="en-US" dirty="0"/>
          </a:p>
        </p:txBody>
      </p:sp>
      <p:sp>
        <p:nvSpPr>
          <p:cNvPr id="5" name="Content Placeholder 2">
            <a:extLst>
              <a:ext uri="{FF2B5EF4-FFF2-40B4-BE49-F238E27FC236}">
                <a16:creationId xmlns:a16="http://schemas.microsoft.com/office/drawing/2014/main" id="{BA7C1439-E6E9-CDA1-BA2E-01A6CD7B334B}"/>
              </a:ext>
            </a:extLst>
          </p:cNvPr>
          <p:cNvSpPr>
            <a:spLocks noGrp="1"/>
          </p:cNvSpPr>
          <p:nvPr>
            <p:ph idx="13" hasCustomPrompt="1"/>
          </p:nvPr>
        </p:nvSpPr>
        <p:spPr>
          <a:xfrm>
            <a:off x="1759788" y="664234"/>
            <a:ext cx="9594012" cy="5516952"/>
          </a:xfrm>
          <a:prstGeom prst="rect">
            <a:avLst/>
          </a:prstGeom>
        </p:spPr>
        <p:txBody>
          <a:bodyPr/>
          <a:lstStyle>
            <a:lvl1pPr>
              <a:buClr>
                <a:schemeClr val="tx2"/>
              </a:buClr>
              <a:buSzPct val="120000"/>
              <a:defRPr>
                <a:solidFill>
                  <a:schemeClr val="tx1"/>
                </a:solidFill>
                <a:effectLst/>
              </a:defRPr>
            </a:lvl1pPr>
            <a:lvl2pPr marL="685800" indent="-228600">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buClr>
                <a:schemeClr val="tx2"/>
              </a:buClr>
              <a:buSzPct val="85000"/>
              <a:buFont typeface="Wingdings" panose="05000000000000000000" pitchFamily="2" charset="2"/>
              <a:buChar char="v"/>
              <a:defRPr>
                <a:solidFill>
                  <a:schemeClr val="tx1"/>
                </a:solidFill>
                <a:effectLst/>
              </a:defRPr>
            </a:lvl3pPr>
            <a:lvl4pPr>
              <a:buClr>
                <a:schemeClr val="bg2">
                  <a:lumMod val="40000"/>
                  <a:lumOff val="60000"/>
                </a:schemeClr>
              </a:buClr>
              <a:defRPr>
                <a:solidFill>
                  <a:schemeClr val="tx1"/>
                </a:solidFill>
                <a:effectLst/>
              </a:defRPr>
            </a:lvl4pPr>
            <a:lvl5pPr marL="2057400" indent="-228600">
              <a:buClr>
                <a:schemeClr val="tx2"/>
              </a:buClr>
              <a:buSzPct val="80000"/>
              <a:buFont typeface="Courier New" panose="02070309020205020404" pitchFamily="49" charset="0"/>
              <a:buChar char="o"/>
              <a:defRPr>
                <a:solidFill>
                  <a:schemeClr val="tx1"/>
                </a:solidFill>
                <a:effectLst/>
              </a:defRPr>
            </a:lvl5pPr>
          </a:lstStyle>
          <a:p>
            <a:pPr lvl="0"/>
            <a:r>
              <a:rPr lang="en-US" dirty="0"/>
              <a:t>Click to edit Master text styles or include chart here</a:t>
            </a:r>
          </a:p>
          <a:p>
            <a:pPr marL="685800" lvl="1" indent="-228600" algn="l" defTabSz="914400" rtl="0" eaLnBrk="1" latinLnBrk="0" hangingPunct="1">
              <a:lnSpc>
                <a:spcPct val="90000"/>
              </a:lnSpc>
              <a:spcBef>
                <a:spcPts val="500"/>
              </a:spcBef>
              <a:buClr>
                <a:schemeClr val="accent1"/>
              </a:buClr>
              <a:buSzPct val="85000"/>
              <a:buFont typeface="Wingdings" panose="05000000000000000000" pitchFamily="2" charset="2"/>
              <a:buChar char="§"/>
            </a:pPr>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64644EF-C2F8-A666-D67F-D9E54ED3ED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82200" y="6356349"/>
            <a:ext cx="881872" cy="365125"/>
          </a:xfrm>
          <a:prstGeom prst="rect">
            <a:avLst/>
          </a:prstGeom>
        </p:spPr>
      </p:pic>
    </p:spTree>
    <p:extLst>
      <p:ext uri="{BB962C8B-B14F-4D97-AF65-F5344CB8AC3E}">
        <p14:creationId xmlns:p14="http://schemas.microsoft.com/office/powerpoint/2010/main" val="1963786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04B3EC-292B-567B-0731-DD5D622944F3}"/>
              </a:ext>
            </a:extLst>
          </p:cNvPr>
          <p:cNvSpPr/>
          <p:nvPr userDrawn="1"/>
        </p:nvSpPr>
        <p:spPr>
          <a:xfrm>
            <a:off x="0" y="533400"/>
            <a:ext cx="12192000" cy="990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tx1"/>
                </a:solidFill>
                <a:effectLst/>
              </a:defRPr>
            </a:lvl1pPr>
          </a:lstStyle>
          <a:p>
            <a:fld id="{E7AAEB55-2799-4846-99DF-6E20790C8BAC}" type="slidenum">
              <a:rPr lang="en-US" smtClean="0"/>
              <a:pPr/>
              <a:t>‹#›</a:t>
            </a:fld>
            <a:endParaRPr lang="en-US" dirty="0"/>
          </a:p>
        </p:txBody>
      </p:sp>
      <p:sp>
        <p:nvSpPr>
          <p:cNvPr id="4" name="Content Placeholder 2">
            <a:extLst>
              <a:ext uri="{FF2B5EF4-FFF2-40B4-BE49-F238E27FC236}">
                <a16:creationId xmlns:a16="http://schemas.microsoft.com/office/drawing/2014/main" id="{A2B1A3E5-D3EB-32C6-8CF7-85258698C044}"/>
              </a:ext>
            </a:extLst>
          </p:cNvPr>
          <p:cNvSpPr>
            <a:spLocks noGrp="1"/>
          </p:cNvSpPr>
          <p:nvPr>
            <p:ph idx="13"/>
          </p:nvPr>
        </p:nvSpPr>
        <p:spPr>
          <a:xfrm>
            <a:off x="712305" y="1829848"/>
            <a:ext cx="4835055" cy="4351338"/>
          </a:xfrm>
          <a:prstGeom prst="rect">
            <a:avLst/>
          </a:prstGeom>
        </p:spPr>
        <p:txBody>
          <a:bodyPr numCol="1"/>
          <a:lstStyle>
            <a:lvl1pPr>
              <a:buClr>
                <a:schemeClr val="tx2"/>
              </a:buClr>
              <a:buSzPct val="120000"/>
              <a:defRPr>
                <a:solidFill>
                  <a:schemeClr val="tx1"/>
                </a:solidFill>
                <a:effectLst/>
              </a:defRPr>
            </a:lvl1pPr>
            <a:lvl2pPr marL="685800" indent="-228600">
              <a:buClr>
                <a:schemeClr val="accent1"/>
              </a:buClr>
              <a:buSzPct val="85000"/>
              <a:buFont typeface="Wingdings" panose="05000000000000000000" pitchFamily="2" charset="2"/>
              <a:buChar char="§"/>
              <a:defRPr>
                <a:solidFill>
                  <a:schemeClr val="tx1"/>
                </a:solidFill>
                <a:effectLst/>
              </a:defRPr>
            </a:lvl2pPr>
            <a:lvl3pPr marL="1143000" indent="-228600">
              <a:buClr>
                <a:schemeClr val="tx2"/>
              </a:buClr>
              <a:buSzPct val="85000"/>
              <a:buFont typeface="Wingdings" panose="05000000000000000000" pitchFamily="2" charset="2"/>
              <a:buChar char="v"/>
              <a:defRPr>
                <a:solidFill>
                  <a:schemeClr val="tx1"/>
                </a:solidFill>
                <a:effectLst/>
              </a:defRPr>
            </a:lvl3pPr>
            <a:lvl4pPr>
              <a:buClr>
                <a:schemeClr val="bg2">
                  <a:lumMod val="40000"/>
                  <a:lumOff val="60000"/>
                </a:schemeClr>
              </a:buClr>
              <a:defRPr>
                <a:solidFill>
                  <a:schemeClr val="tx1"/>
                </a:solidFill>
                <a:effectLst/>
              </a:defRPr>
            </a:lvl4pPr>
            <a:lvl5pPr marL="2057400" indent="-228600">
              <a:buClr>
                <a:schemeClr val="tx2"/>
              </a:buClr>
              <a:buSzPct val="80000"/>
              <a:buFont typeface="Courier New" panose="02070309020205020404" pitchFamily="49" charset="0"/>
              <a:buChar char="o"/>
              <a:defRPr>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5909B5DF-FE11-3561-FA09-BDFB40399A1E}"/>
              </a:ext>
            </a:extLst>
          </p:cNvPr>
          <p:cNvSpPr>
            <a:spLocks noGrp="1"/>
          </p:cNvSpPr>
          <p:nvPr>
            <p:ph idx="14"/>
          </p:nvPr>
        </p:nvSpPr>
        <p:spPr>
          <a:xfrm>
            <a:off x="5756366" y="1829848"/>
            <a:ext cx="5597433" cy="4369340"/>
          </a:xfrm>
          <a:prstGeom prst="rect">
            <a:avLst/>
          </a:prstGeom>
        </p:spPr>
        <p:txBody>
          <a:bodyPr numCol="1"/>
          <a:lstStyle>
            <a:lvl1pPr>
              <a:buClr>
                <a:schemeClr val="tx2"/>
              </a:buClr>
              <a:buSzPct val="120000"/>
              <a:defRPr>
                <a:solidFill>
                  <a:schemeClr val="tx1"/>
                </a:solidFill>
                <a:effectLst/>
              </a:defRPr>
            </a:lvl1pPr>
            <a:lvl2pPr marL="685800" indent="-228600">
              <a:buClr>
                <a:schemeClr val="bg2">
                  <a:lumMod val="40000"/>
                  <a:lumOff val="60000"/>
                </a:schemeClr>
              </a:buClr>
              <a:buSzPct val="85000"/>
              <a:buFont typeface="Wingdings" panose="05000000000000000000" pitchFamily="2" charset="2"/>
              <a:buChar char="§"/>
              <a:defRPr lang="en-US" sz="2400" kern="1200" dirty="0" smtClean="0">
                <a:solidFill>
                  <a:schemeClr val="tx1"/>
                </a:solidFill>
                <a:effectLst/>
                <a:latin typeface="+mn-lt"/>
                <a:ea typeface="+mn-ea"/>
                <a:cs typeface="+mn-cs"/>
              </a:defRPr>
            </a:lvl2pPr>
            <a:lvl3pPr marL="1143000" indent="-228600">
              <a:buClr>
                <a:schemeClr val="tx2"/>
              </a:buClr>
              <a:buSzPct val="85000"/>
              <a:buFont typeface="Wingdings" panose="05000000000000000000" pitchFamily="2" charset="2"/>
              <a:buChar char="v"/>
              <a:defRPr>
                <a:solidFill>
                  <a:schemeClr val="tx1"/>
                </a:solidFill>
                <a:effectLst/>
              </a:defRPr>
            </a:lvl3pPr>
            <a:lvl4pPr>
              <a:buClr>
                <a:schemeClr val="bg2">
                  <a:lumMod val="40000"/>
                  <a:lumOff val="60000"/>
                </a:schemeClr>
              </a:buClr>
              <a:defRPr>
                <a:solidFill>
                  <a:schemeClr val="tx1"/>
                </a:solidFill>
                <a:effectLst/>
              </a:defRPr>
            </a:lvl4pPr>
            <a:lvl5pPr marL="2057400" indent="-228600">
              <a:buClr>
                <a:schemeClr val="tx2"/>
              </a:buClr>
              <a:buSzPct val="80000"/>
              <a:buFont typeface="Courier New" panose="02070309020205020404" pitchFamily="49" charset="0"/>
              <a:buChar char="o"/>
              <a:defRPr>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94B85B26-681A-0E7D-ACB6-4037303728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821" y="6356350"/>
            <a:ext cx="881872" cy="365125"/>
          </a:xfrm>
          <a:prstGeom prst="rect">
            <a:avLst/>
          </a:prstGeom>
        </p:spPr>
      </p:pic>
      <p:sp>
        <p:nvSpPr>
          <p:cNvPr id="9" name="Title 1">
            <a:extLst>
              <a:ext uri="{FF2B5EF4-FFF2-40B4-BE49-F238E27FC236}">
                <a16:creationId xmlns:a16="http://schemas.microsoft.com/office/drawing/2014/main" id="{C3403B44-0666-7BAF-6943-C4DCC925882D}"/>
              </a:ext>
            </a:extLst>
          </p:cNvPr>
          <p:cNvSpPr>
            <a:spLocks noGrp="1"/>
          </p:cNvSpPr>
          <p:nvPr>
            <p:ph type="title" hasCustomPrompt="1"/>
          </p:nvPr>
        </p:nvSpPr>
        <p:spPr>
          <a:xfrm>
            <a:off x="1638300" y="365125"/>
            <a:ext cx="9715499" cy="1325563"/>
          </a:xfrm>
        </p:spPr>
        <p:txBody>
          <a:bodyPr>
            <a:normAutofit/>
          </a:bodyPr>
          <a:lstStyle>
            <a:lvl1pPr>
              <a:defRPr sz="4000" cap="all" baseline="0">
                <a:solidFill>
                  <a:schemeClr val="tx1"/>
                </a:solidFill>
                <a:effectLst/>
              </a:defRPr>
            </a:lvl1pPr>
          </a:lstStyle>
          <a:p>
            <a:r>
              <a:rPr lang="en-US" dirty="0"/>
              <a:t>CLICK TO EDIT MASTER TITLE STYLE</a:t>
            </a:r>
          </a:p>
        </p:txBody>
      </p:sp>
      <p:sp>
        <p:nvSpPr>
          <p:cNvPr id="2" name="Picture Placeholder 6">
            <a:extLst>
              <a:ext uri="{FF2B5EF4-FFF2-40B4-BE49-F238E27FC236}">
                <a16:creationId xmlns:a16="http://schemas.microsoft.com/office/drawing/2014/main" id="{DE6915B2-7668-D994-37F2-9FB9E4675F2C}"/>
              </a:ext>
            </a:extLst>
          </p:cNvPr>
          <p:cNvSpPr>
            <a:spLocks noGrp="1"/>
          </p:cNvSpPr>
          <p:nvPr>
            <p:ph type="pic" sz="quarter" idx="10" hasCustomPrompt="1"/>
          </p:nvPr>
        </p:nvSpPr>
        <p:spPr>
          <a:xfrm>
            <a:off x="289761" y="676944"/>
            <a:ext cx="1196011" cy="701923"/>
          </a:xfrm>
        </p:spPr>
        <p:txBody>
          <a:bodyPr>
            <a:noAutofit/>
          </a:bodyPr>
          <a:lstStyle>
            <a:lvl1pPr>
              <a:defRPr sz="1800"/>
            </a:lvl1pPr>
          </a:lstStyle>
          <a:p>
            <a:r>
              <a:rPr lang="en-US" dirty="0"/>
              <a:t>Client Logo</a:t>
            </a:r>
          </a:p>
        </p:txBody>
      </p:sp>
    </p:spTree>
    <p:extLst>
      <p:ext uri="{BB962C8B-B14F-4D97-AF65-F5344CB8AC3E}">
        <p14:creationId xmlns:p14="http://schemas.microsoft.com/office/powerpoint/2010/main" val="345500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Open Ended Response">
    <p:spTree>
      <p:nvGrpSpPr>
        <p:cNvPr id="1" name=""/>
        <p:cNvGrpSpPr/>
        <p:nvPr/>
      </p:nvGrpSpPr>
      <p:grpSpPr>
        <a:xfrm>
          <a:off x="0" y="0"/>
          <a:ext cx="0" cy="0"/>
          <a:chOff x="0" y="0"/>
          <a:chExt cx="0" cy="0"/>
        </a:xfrm>
      </p:grpSpPr>
      <p:pic>
        <p:nvPicPr>
          <p:cNvPr id="9" name="Graphic 8" descr="Open quotation mark">
            <a:extLst>
              <a:ext uri="{FF2B5EF4-FFF2-40B4-BE49-F238E27FC236}">
                <a16:creationId xmlns:a16="http://schemas.microsoft.com/office/drawing/2014/main" id="{F710DCBA-C92A-4BDF-BAD4-2EDB1882D5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4570" y="679510"/>
            <a:ext cx="2046437" cy="2046437"/>
          </a:xfrm>
          <a:prstGeom prst="rect">
            <a:avLst/>
          </a:prstGeom>
          <a:effectLst>
            <a:outerShdw blurRad="50800" dist="38100" dir="2700000" algn="tl" rotWithShape="0">
              <a:prstClr val="black">
                <a:alpha val="40000"/>
              </a:prstClr>
            </a:outerShdw>
          </a:effectLst>
        </p:spPr>
      </p:pic>
      <p:pic>
        <p:nvPicPr>
          <p:cNvPr id="2" name="Graphic 1" descr="Open quotation mark">
            <a:extLst>
              <a:ext uri="{FF2B5EF4-FFF2-40B4-BE49-F238E27FC236}">
                <a16:creationId xmlns:a16="http://schemas.microsoft.com/office/drawing/2014/main" id="{D873BAED-2EC5-7884-4144-40879BF609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8710465" y="4321086"/>
            <a:ext cx="2046437" cy="2046437"/>
          </a:xfrm>
          <a:prstGeom prst="rect">
            <a:avLst/>
          </a:prstGeom>
          <a:effectLst>
            <a:outerShdw blurRad="50800" dist="38100" dir="2700000" algn="tl" rotWithShape="0">
              <a:prstClr val="black">
                <a:alpha val="40000"/>
              </a:prstClr>
            </a:outerShdw>
          </a:effectLst>
        </p:spPr>
      </p:pic>
      <p:sp>
        <p:nvSpPr>
          <p:cNvPr id="3" name="Slide Number Placeholder 5">
            <a:extLst>
              <a:ext uri="{FF2B5EF4-FFF2-40B4-BE49-F238E27FC236}">
                <a16:creationId xmlns:a16="http://schemas.microsoft.com/office/drawing/2014/main" id="{10496EB1-D7F9-E15B-DF0D-354F7B320620}"/>
              </a:ext>
            </a:extLst>
          </p:cNvPr>
          <p:cNvSpPr>
            <a:spLocks noGrp="1"/>
          </p:cNvSpPr>
          <p:nvPr>
            <p:ph type="sldNum" sz="quarter" idx="12"/>
          </p:nvPr>
        </p:nvSpPr>
        <p:spPr>
          <a:xfrm>
            <a:off x="8610600" y="6356350"/>
            <a:ext cx="2743200" cy="365125"/>
          </a:xfrm>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4" name="Picture 3" descr="A black and white logo&#10;&#10;Description automatically generated with low confidence">
            <a:extLst>
              <a:ext uri="{FF2B5EF4-FFF2-40B4-BE49-F238E27FC236}">
                <a16:creationId xmlns:a16="http://schemas.microsoft.com/office/drawing/2014/main" id="{D9A6A607-1395-6798-0021-7D7106A71BF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7821" y="6356350"/>
            <a:ext cx="881872" cy="365126"/>
          </a:xfrm>
          <a:prstGeom prst="rect">
            <a:avLst/>
          </a:prstGeom>
        </p:spPr>
      </p:pic>
      <p:sp>
        <p:nvSpPr>
          <p:cNvPr id="8" name="Picture Placeholder 6">
            <a:extLst>
              <a:ext uri="{FF2B5EF4-FFF2-40B4-BE49-F238E27FC236}">
                <a16:creationId xmlns:a16="http://schemas.microsoft.com/office/drawing/2014/main" id="{BC3FF486-A528-6EF3-0452-778567EFB891}"/>
              </a:ext>
            </a:extLst>
          </p:cNvPr>
          <p:cNvSpPr>
            <a:spLocks noGrp="1"/>
          </p:cNvSpPr>
          <p:nvPr>
            <p:ph type="pic" sz="quarter" idx="10" hasCustomPrompt="1"/>
          </p:nvPr>
        </p:nvSpPr>
        <p:spPr>
          <a:xfrm>
            <a:off x="9172504" y="679510"/>
            <a:ext cx="2305393" cy="684939"/>
          </a:xfrm>
        </p:spPr>
        <p:txBody>
          <a:bodyPr>
            <a:noAutofit/>
          </a:bodyPr>
          <a:lstStyle>
            <a:lvl1pPr>
              <a:defRPr sz="1800"/>
            </a:lvl1pPr>
          </a:lstStyle>
          <a:p>
            <a:r>
              <a:rPr lang="en-US" dirty="0"/>
              <a:t>Client Logo</a:t>
            </a:r>
          </a:p>
        </p:txBody>
      </p:sp>
    </p:spTree>
    <p:extLst>
      <p:ext uri="{BB962C8B-B14F-4D97-AF65-F5344CB8AC3E}">
        <p14:creationId xmlns:p14="http://schemas.microsoft.com/office/powerpoint/2010/main" val="3884670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10C2587-84E0-D8BB-FB6D-14582004CD7D}"/>
              </a:ext>
            </a:extLst>
          </p:cNvPr>
          <p:cNvCxnSpPr>
            <a:cxnSpLocks/>
          </p:cNvCxnSpPr>
          <p:nvPr userDrawn="1"/>
        </p:nvCxnSpPr>
        <p:spPr>
          <a:xfrm>
            <a:off x="6191250" y="777128"/>
            <a:ext cx="0" cy="5151344"/>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C0D8646-96E1-91FF-0C22-2710C427D6B3}"/>
              </a:ext>
            </a:extLst>
          </p:cNvPr>
          <p:cNvSpPr txBox="1"/>
          <p:nvPr userDrawn="1"/>
        </p:nvSpPr>
        <p:spPr>
          <a:xfrm>
            <a:off x="6381751" y="960344"/>
            <a:ext cx="5276849" cy="1938992"/>
          </a:xfrm>
          <a:prstGeom prst="rect">
            <a:avLst/>
          </a:prstGeom>
          <a:noFill/>
        </p:spPr>
        <p:txBody>
          <a:bodyPr wrap="square" rtlCol="0">
            <a:spAutoFit/>
          </a:bodyPr>
          <a:lstStyle/>
          <a:p>
            <a:pPr algn="ctr"/>
            <a:r>
              <a:rPr lang="en-US" sz="6000" b="1" dirty="0">
                <a:latin typeface="Arial Black" panose="020B0A04020102020204" pitchFamily="34" charset="0"/>
              </a:rPr>
              <a:t>THANK YOU!</a:t>
            </a:r>
          </a:p>
        </p:txBody>
      </p:sp>
      <p:sp>
        <p:nvSpPr>
          <p:cNvPr id="7" name="TextBox 6">
            <a:extLst>
              <a:ext uri="{FF2B5EF4-FFF2-40B4-BE49-F238E27FC236}">
                <a16:creationId xmlns:a16="http://schemas.microsoft.com/office/drawing/2014/main" id="{E0FFCE7F-5417-5576-7AFA-7D9F4A679276}"/>
              </a:ext>
            </a:extLst>
          </p:cNvPr>
          <p:cNvSpPr txBox="1"/>
          <p:nvPr userDrawn="1"/>
        </p:nvSpPr>
        <p:spPr>
          <a:xfrm>
            <a:off x="8639176" y="3742462"/>
            <a:ext cx="3019424" cy="1754326"/>
          </a:xfrm>
          <a:prstGeom prst="rect">
            <a:avLst/>
          </a:prstGeom>
          <a:noFill/>
        </p:spPr>
        <p:txBody>
          <a:bodyPr wrap="square" rtlCol="0">
            <a:spAutoFit/>
          </a:bodyPr>
          <a:lstStyle/>
          <a:p>
            <a:r>
              <a:rPr lang="en-US" sz="2400" b="1" dirty="0">
                <a:latin typeface="+mj-lt"/>
              </a:rPr>
              <a:t>RRC Associates</a:t>
            </a:r>
          </a:p>
          <a:p>
            <a:r>
              <a:rPr lang="en-US" sz="1400" dirty="0"/>
              <a:t>4770 Baseline Road, Suite 355</a:t>
            </a:r>
          </a:p>
          <a:p>
            <a:r>
              <a:rPr lang="en-US" sz="1400" dirty="0"/>
              <a:t>Boulder, CO</a:t>
            </a:r>
          </a:p>
          <a:p>
            <a:r>
              <a:rPr lang="en-US" sz="1400" dirty="0"/>
              <a:t>80303</a:t>
            </a:r>
          </a:p>
          <a:p>
            <a:endParaRPr lang="en-US" sz="1400" dirty="0"/>
          </a:p>
          <a:p>
            <a:r>
              <a:rPr lang="en-US" sz="1400" dirty="0"/>
              <a:t>(303) 449-6558</a:t>
            </a:r>
          </a:p>
          <a:p>
            <a:r>
              <a:rPr lang="en-US" sz="1400" dirty="0">
                <a:hlinkClick r:id="rId2"/>
              </a:rPr>
              <a:t>www.rrcassociates.com</a:t>
            </a:r>
            <a:r>
              <a:rPr lang="en-US" sz="1400" dirty="0"/>
              <a:t> </a:t>
            </a:r>
          </a:p>
        </p:txBody>
      </p:sp>
      <p:pic>
        <p:nvPicPr>
          <p:cNvPr id="9" name="Picture 8" descr="A picture containing rectangle, line, art, design&#10;&#10;Description automatically generated">
            <a:extLst>
              <a:ext uri="{FF2B5EF4-FFF2-40B4-BE49-F238E27FC236}">
                <a16:creationId xmlns:a16="http://schemas.microsoft.com/office/drawing/2014/main" id="{02853D72-005B-6DB6-4C96-6B084AE059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005" y="3429000"/>
            <a:ext cx="2013171" cy="2381250"/>
          </a:xfrm>
          <a:prstGeom prst="rect">
            <a:avLst/>
          </a:prstGeom>
        </p:spPr>
      </p:pic>
      <p:sp>
        <p:nvSpPr>
          <p:cNvPr id="4" name="Picture Placeholder 3">
            <a:extLst>
              <a:ext uri="{FF2B5EF4-FFF2-40B4-BE49-F238E27FC236}">
                <a16:creationId xmlns:a16="http://schemas.microsoft.com/office/drawing/2014/main" id="{AC5393A8-66D5-F2D3-89E8-D538136B19E1}"/>
              </a:ext>
            </a:extLst>
          </p:cNvPr>
          <p:cNvSpPr>
            <a:spLocks noGrp="1"/>
          </p:cNvSpPr>
          <p:nvPr>
            <p:ph type="pic" sz="quarter" idx="10"/>
          </p:nvPr>
        </p:nvSpPr>
        <p:spPr>
          <a:xfrm>
            <a:off x="-1" y="0"/>
            <a:ext cx="5756491" cy="6858000"/>
          </a:xfrm>
        </p:spPr>
        <p:txBody>
          <a:bodyPr/>
          <a:lstStyle/>
          <a:p>
            <a:r>
              <a:rPr lang="en-US" dirty="0"/>
              <a:t>Click icon to add picture</a:t>
            </a:r>
          </a:p>
        </p:txBody>
      </p:sp>
    </p:spTree>
    <p:extLst>
      <p:ext uri="{BB962C8B-B14F-4D97-AF65-F5344CB8AC3E}">
        <p14:creationId xmlns:p14="http://schemas.microsoft.com/office/powerpoint/2010/main" val="251522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456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ild your own ba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92FB-D04B-439F-8418-5F3A847C8E43}"/>
              </a:ext>
            </a:extLst>
          </p:cNvPr>
          <p:cNvSpPr>
            <a:spLocks noGrp="1"/>
          </p:cNvSpPr>
          <p:nvPr>
            <p:ph type="title"/>
          </p:nvPr>
        </p:nvSpPr>
        <p:spPr>
          <a:xfrm>
            <a:off x="687978" y="365125"/>
            <a:ext cx="10665821" cy="1325563"/>
          </a:xfrm>
        </p:spPr>
        <p:txBody>
          <a:bodyPr/>
          <a:lstStyle>
            <a:lvl1pPr>
              <a:defRPr cap="all" baseline="0">
                <a:solidFill>
                  <a:schemeClr val="tx1"/>
                </a:solidFill>
                <a:effectLst/>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tx1"/>
                </a:solidFill>
                <a:effectLst/>
              </a:defRPr>
            </a:lvl1pPr>
          </a:lstStyle>
          <a:p>
            <a:fld id="{E7AAEB55-2799-4846-99DF-6E20790C8BAC}" type="slidenum">
              <a:rPr lang="en-US" smtClean="0"/>
              <a:pPr/>
              <a:t>‹#›</a:t>
            </a:fld>
            <a:endParaRPr lang="en-US" dirty="0"/>
          </a:p>
        </p:txBody>
      </p:sp>
      <p:sp>
        <p:nvSpPr>
          <p:cNvPr id="4" name="Content Placeholder 2">
            <a:extLst>
              <a:ext uri="{FF2B5EF4-FFF2-40B4-BE49-F238E27FC236}">
                <a16:creationId xmlns:a16="http://schemas.microsoft.com/office/drawing/2014/main" id="{CBBE00E1-1C36-01C5-F331-8DBEDAB13A5E}"/>
              </a:ext>
            </a:extLst>
          </p:cNvPr>
          <p:cNvSpPr>
            <a:spLocks noGrp="1"/>
          </p:cNvSpPr>
          <p:nvPr>
            <p:ph idx="13"/>
          </p:nvPr>
        </p:nvSpPr>
        <p:spPr>
          <a:xfrm>
            <a:off x="687978" y="1829848"/>
            <a:ext cx="10665822" cy="4351338"/>
          </a:xfrm>
          <a:prstGeom prst="rect">
            <a:avLst/>
          </a:prstGeom>
        </p:spPr>
        <p:txBody>
          <a:bodyPr/>
          <a:lstStyle>
            <a:lvl1pPr>
              <a:buClr>
                <a:schemeClr val="tx2"/>
              </a:buClr>
              <a:buSzPct val="120000"/>
              <a:defRPr>
                <a:solidFill>
                  <a:schemeClr val="tx1"/>
                </a:solidFill>
                <a:effectLst/>
              </a:defRPr>
            </a:lvl1pPr>
            <a:lvl2pPr marL="685800" indent="-228600">
              <a:buClr>
                <a:schemeClr val="accent1"/>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buClr>
                <a:schemeClr val="tx2"/>
              </a:buClr>
              <a:buSzPct val="85000"/>
              <a:buFont typeface="Wingdings" panose="05000000000000000000" pitchFamily="2" charset="2"/>
              <a:buChar char="v"/>
              <a:defRPr>
                <a:solidFill>
                  <a:schemeClr val="tx1"/>
                </a:solidFill>
                <a:effectLst/>
              </a:defRPr>
            </a:lvl3pPr>
            <a:lvl4pPr>
              <a:buClr>
                <a:schemeClr val="bg2">
                  <a:lumMod val="40000"/>
                  <a:lumOff val="60000"/>
                </a:schemeClr>
              </a:buClr>
              <a:defRPr>
                <a:solidFill>
                  <a:schemeClr val="tx1"/>
                </a:solidFill>
                <a:effectLst/>
              </a:defRPr>
            </a:lvl4pPr>
            <a:lvl5pPr marL="2057400" indent="-228600">
              <a:buClr>
                <a:schemeClr val="tx2"/>
              </a:buClr>
              <a:buSzPct val="80000"/>
              <a:buFont typeface="Courier New" panose="02070309020205020404" pitchFamily="49" charset="0"/>
              <a:buChar char="o"/>
              <a:defRPr>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28E711BB-90A0-0E25-9EBB-AB66137ECB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821" y="6356350"/>
            <a:ext cx="881872" cy="365125"/>
          </a:xfrm>
          <a:prstGeom prst="rect">
            <a:avLst/>
          </a:prstGeom>
        </p:spPr>
      </p:pic>
    </p:spTree>
    <p:extLst>
      <p:ext uri="{BB962C8B-B14F-4D97-AF65-F5344CB8AC3E}">
        <p14:creationId xmlns:p14="http://schemas.microsoft.com/office/powerpoint/2010/main" val="4146657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3D778516-CA40-0B81-93B0-E4BABFB65EB4}"/>
              </a:ext>
            </a:extLst>
          </p:cNvPr>
          <p:cNvSpPr>
            <a:spLocks noGrp="1"/>
          </p:cNvSpPr>
          <p:nvPr>
            <p:ph type="pic" sz="quarter" idx="11" hasCustomPrompt="1"/>
          </p:nvPr>
        </p:nvSpPr>
        <p:spPr>
          <a:xfrm>
            <a:off x="0" y="0"/>
            <a:ext cx="12192000" cy="6858000"/>
          </a:xfrm>
        </p:spPr>
        <p:txBody>
          <a:bodyPr anchor="b"/>
          <a:lstStyle>
            <a:lvl1pPr algn="ctr">
              <a:defRPr/>
            </a:lvl1pPr>
          </a:lstStyle>
          <a:p>
            <a:r>
              <a:rPr lang="en-US" dirty="0"/>
              <a:t>Background Pic</a:t>
            </a:r>
          </a:p>
        </p:txBody>
      </p:sp>
      <p:pic>
        <p:nvPicPr>
          <p:cNvPr id="10" name="Picture 9">
            <a:extLst>
              <a:ext uri="{FF2B5EF4-FFF2-40B4-BE49-F238E27FC236}">
                <a16:creationId xmlns:a16="http://schemas.microsoft.com/office/drawing/2014/main" id="{850C156B-8400-891C-BA85-6856872EE9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2007" y="5723884"/>
            <a:ext cx="1837704" cy="76087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C19CF27-906E-4B0D-81A3-D31932ED16EB}"/>
              </a:ext>
            </a:extLst>
          </p:cNvPr>
          <p:cNvSpPr>
            <a:spLocks noGrp="1"/>
          </p:cNvSpPr>
          <p:nvPr>
            <p:ph type="ctrTitle" hasCustomPrompt="1"/>
          </p:nvPr>
        </p:nvSpPr>
        <p:spPr>
          <a:xfrm>
            <a:off x="2009387" y="296442"/>
            <a:ext cx="9490951" cy="944700"/>
          </a:xfrm>
          <a:noFill/>
          <a:ln w="38100">
            <a:noFill/>
          </a:ln>
          <a:effectLst>
            <a:outerShdw blurRad="50800" dist="50800" dir="5400000" algn="ctr" rotWithShape="0">
              <a:schemeClr val="tx1">
                <a:alpha val="35000"/>
              </a:schemeClr>
            </a:outerShdw>
          </a:effectLst>
        </p:spPr>
        <p:txBody>
          <a:bodyPr anchor="ctr">
            <a:noAutofit/>
          </a:bodyPr>
          <a:lstStyle>
            <a:lvl1pPr algn="l">
              <a:defRPr sz="6000" cap="all" baseline="0">
                <a:solidFill>
                  <a:schemeClr val="bg1"/>
                </a:solidFill>
                <a:effectLst>
                  <a:outerShdw blurRad="50800" dist="38100" dir="2700000" algn="tl" rotWithShape="0">
                    <a:prstClr val="black">
                      <a:alpha val="40000"/>
                    </a:prstClr>
                  </a:outerShdw>
                </a:effectLst>
                <a:latin typeface="Arial Black" panose="020B0A04020102020204" pitchFamily="34" charset="0"/>
              </a:defRPr>
            </a:lvl1pPr>
          </a:lstStyle>
          <a:p>
            <a:r>
              <a:rPr lang="en-US" dirty="0"/>
              <a:t>Table of Contents</a:t>
            </a:r>
          </a:p>
        </p:txBody>
      </p:sp>
      <p:sp>
        <p:nvSpPr>
          <p:cNvPr id="7" name="Picture Placeholder 6">
            <a:extLst>
              <a:ext uri="{FF2B5EF4-FFF2-40B4-BE49-F238E27FC236}">
                <a16:creationId xmlns:a16="http://schemas.microsoft.com/office/drawing/2014/main" id="{96FCE2DA-5F9E-3F81-E5C6-55C9FFDF8B36}"/>
              </a:ext>
            </a:extLst>
          </p:cNvPr>
          <p:cNvSpPr>
            <a:spLocks noGrp="1"/>
          </p:cNvSpPr>
          <p:nvPr>
            <p:ph type="pic" sz="quarter" idx="10" hasCustomPrompt="1"/>
          </p:nvPr>
        </p:nvSpPr>
        <p:spPr>
          <a:xfrm>
            <a:off x="442289" y="455861"/>
            <a:ext cx="1351677" cy="606586"/>
          </a:xfrm>
        </p:spPr>
        <p:txBody>
          <a:bodyPr/>
          <a:lstStyle>
            <a:lvl1pPr>
              <a:defRPr/>
            </a:lvl1pPr>
          </a:lstStyle>
          <a:p>
            <a:r>
              <a:rPr lang="en-US" dirty="0"/>
              <a:t>Client Logo</a:t>
            </a:r>
          </a:p>
        </p:txBody>
      </p:sp>
    </p:spTree>
    <p:extLst>
      <p:ext uri="{BB962C8B-B14F-4D97-AF65-F5344CB8AC3E}">
        <p14:creationId xmlns:p14="http://schemas.microsoft.com/office/powerpoint/2010/main" val="358677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2B32BF00-CB2E-755A-C83E-741B5A5439C9}"/>
              </a:ext>
            </a:extLst>
          </p:cNvPr>
          <p:cNvSpPr>
            <a:spLocks noGrp="1"/>
          </p:cNvSpPr>
          <p:nvPr>
            <p:ph type="pic" sz="quarter" idx="11" hasCustomPrompt="1"/>
          </p:nvPr>
        </p:nvSpPr>
        <p:spPr>
          <a:xfrm>
            <a:off x="-952500" y="-60386"/>
            <a:ext cx="14452840" cy="7625751"/>
          </a:xfrm>
        </p:spPr>
        <p:txBody>
          <a:bodyPr anchor="b"/>
          <a:lstStyle>
            <a:lvl1pPr algn="ctr">
              <a:defRPr/>
            </a:lvl1pPr>
          </a:lstStyle>
          <a:p>
            <a:r>
              <a:rPr lang="en-US" dirty="0"/>
              <a:t>Background Pic</a:t>
            </a:r>
          </a:p>
        </p:txBody>
      </p:sp>
      <p:pic>
        <p:nvPicPr>
          <p:cNvPr id="1026" name="Picture 2" descr="No photo description available.">
            <a:extLst>
              <a:ext uri="{FF2B5EF4-FFF2-40B4-BE49-F238E27FC236}">
                <a16:creationId xmlns:a16="http://schemas.microsoft.com/office/drawing/2014/main" id="{8EF24D03-F64B-0DB8-6C25-7D760A486F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386"/>
            <a:ext cx="12194584" cy="81297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0592FB-D04B-439F-8418-5F3A847C8E43}"/>
              </a:ext>
            </a:extLst>
          </p:cNvPr>
          <p:cNvSpPr>
            <a:spLocks noGrp="1"/>
          </p:cNvSpPr>
          <p:nvPr>
            <p:ph type="title" hasCustomPrompt="1"/>
          </p:nvPr>
        </p:nvSpPr>
        <p:spPr>
          <a:xfrm>
            <a:off x="628752" y="3819007"/>
            <a:ext cx="7888891" cy="2254384"/>
          </a:xfrm>
        </p:spPr>
        <p:txBody>
          <a:bodyPr>
            <a:noAutofit/>
          </a:bodyPr>
          <a:lstStyle>
            <a:lvl1pPr>
              <a:defRPr sz="6000" cap="all" baseline="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11" name="Picture 10" descr="A black and white logo&#10;&#10;Description automatically generated with low confidence">
            <a:extLst>
              <a:ext uri="{FF2B5EF4-FFF2-40B4-BE49-F238E27FC236}">
                <a16:creationId xmlns:a16="http://schemas.microsoft.com/office/drawing/2014/main" id="{56B794AB-BEE2-0557-52E8-2C09BEAE9A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64" y="6356349"/>
            <a:ext cx="881872" cy="365126"/>
          </a:xfrm>
          <a:prstGeom prst="rect">
            <a:avLst/>
          </a:prstGeom>
        </p:spPr>
      </p:pic>
    </p:spTree>
    <p:extLst>
      <p:ext uri="{BB962C8B-B14F-4D97-AF65-F5344CB8AC3E}">
        <p14:creationId xmlns:p14="http://schemas.microsoft.com/office/powerpoint/2010/main" val="1933669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346CA63B-6787-6C2F-7877-72A4DE74523B}"/>
              </a:ext>
            </a:extLst>
          </p:cNvPr>
          <p:cNvSpPr>
            <a:spLocks noGrp="1"/>
          </p:cNvSpPr>
          <p:nvPr>
            <p:ph type="pic" sz="quarter" idx="11" hasCustomPrompt="1"/>
          </p:nvPr>
        </p:nvSpPr>
        <p:spPr>
          <a:xfrm>
            <a:off x="-952501" y="-439948"/>
            <a:ext cx="14323443" cy="8134710"/>
          </a:xfrm>
        </p:spPr>
        <p:txBody>
          <a:bodyPr anchor="b"/>
          <a:lstStyle>
            <a:lvl1pPr algn="ctr">
              <a:defRPr/>
            </a:lvl1pPr>
          </a:lstStyle>
          <a:p>
            <a:r>
              <a:rPr lang="en-US" dirty="0"/>
              <a:t>Background Pic</a:t>
            </a:r>
          </a:p>
        </p:txBody>
      </p:sp>
      <p:pic>
        <p:nvPicPr>
          <p:cNvPr id="2050" name="Picture 2" descr="No photo description available.">
            <a:extLst>
              <a:ext uri="{FF2B5EF4-FFF2-40B4-BE49-F238E27FC236}">
                <a16:creationId xmlns:a16="http://schemas.microsoft.com/office/drawing/2014/main" id="{A0914D5A-AB14-4260-61E6-CA60458CF8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39948"/>
            <a:ext cx="12202065" cy="813471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4" name="Picture 3" descr="A black and white logo&#10;&#10;Description automatically generated with low confidence">
            <a:extLst>
              <a:ext uri="{FF2B5EF4-FFF2-40B4-BE49-F238E27FC236}">
                <a16:creationId xmlns:a16="http://schemas.microsoft.com/office/drawing/2014/main" id="{F58A9C5B-997E-85B5-073E-05D7E5788D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64" y="6356349"/>
            <a:ext cx="881872" cy="365126"/>
          </a:xfrm>
          <a:prstGeom prst="rect">
            <a:avLst/>
          </a:prstGeom>
        </p:spPr>
      </p:pic>
      <p:sp>
        <p:nvSpPr>
          <p:cNvPr id="2" name="Title 1">
            <a:extLst>
              <a:ext uri="{FF2B5EF4-FFF2-40B4-BE49-F238E27FC236}">
                <a16:creationId xmlns:a16="http://schemas.microsoft.com/office/drawing/2014/main" id="{C7C2A771-B40C-09C7-EE06-D4EE35F26FE9}"/>
              </a:ext>
            </a:extLst>
          </p:cNvPr>
          <p:cNvSpPr>
            <a:spLocks noGrp="1"/>
          </p:cNvSpPr>
          <p:nvPr>
            <p:ph type="title" hasCustomPrompt="1"/>
          </p:nvPr>
        </p:nvSpPr>
        <p:spPr>
          <a:xfrm>
            <a:off x="628752" y="3819007"/>
            <a:ext cx="7888891" cy="2254384"/>
          </a:xfrm>
        </p:spPr>
        <p:txBody>
          <a:bodyPr>
            <a:noAutofit/>
          </a:bodyPr>
          <a:lstStyle>
            <a:lvl1pPr>
              <a:defRPr sz="6000" cap="all" baseline="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3328542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7D4CC38D-26D3-B036-2E4B-27A1D691F762}"/>
              </a:ext>
            </a:extLst>
          </p:cNvPr>
          <p:cNvSpPr>
            <a:spLocks noGrp="1"/>
          </p:cNvSpPr>
          <p:nvPr>
            <p:ph type="pic" sz="quarter" idx="11" hasCustomPrompt="1"/>
          </p:nvPr>
        </p:nvSpPr>
        <p:spPr>
          <a:xfrm>
            <a:off x="-1524000" y="-672860"/>
            <a:ext cx="16256000" cy="7737894"/>
          </a:xfrm>
        </p:spPr>
        <p:txBody>
          <a:bodyPr anchor="b"/>
          <a:lstStyle>
            <a:lvl1pPr algn="ctr">
              <a:defRPr/>
            </a:lvl1pPr>
          </a:lstStyle>
          <a:p>
            <a:r>
              <a:rPr lang="en-US" dirty="0"/>
              <a:t>Background Pic</a:t>
            </a:r>
          </a:p>
        </p:txBody>
      </p:sp>
      <p:pic>
        <p:nvPicPr>
          <p:cNvPr id="3074" name="Picture 2" descr="No photo description available.">
            <a:extLst>
              <a:ext uri="{FF2B5EF4-FFF2-40B4-BE49-F238E27FC236}">
                <a16:creationId xmlns:a16="http://schemas.microsoft.com/office/drawing/2014/main" id="{DF89BB6D-3A3D-670A-2619-45B406F433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286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97BF929A-8DBC-272B-D43B-0FFB41A789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64" y="6356349"/>
            <a:ext cx="881872" cy="365126"/>
          </a:xfrm>
          <a:prstGeom prst="rect">
            <a:avLst/>
          </a:prstGeom>
        </p:spPr>
      </p:pic>
      <p:sp>
        <p:nvSpPr>
          <p:cNvPr id="2" name="Title 1">
            <a:extLst>
              <a:ext uri="{FF2B5EF4-FFF2-40B4-BE49-F238E27FC236}">
                <a16:creationId xmlns:a16="http://schemas.microsoft.com/office/drawing/2014/main" id="{450B50D3-B0C1-0816-205E-0FFBEBE787DC}"/>
              </a:ext>
            </a:extLst>
          </p:cNvPr>
          <p:cNvSpPr>
            <a:spLocks noGrp="1"/>
          </p:cNvSpPr>
          <p:nvPr>
            <p:ph type="title" hasCustomPrompt="1"/>
          </p:nvPr>
        </p:nvSpPr>
        <p:spPr>
          <a:xfrm>
            <a:off x="523977" y="418582"/>
            <a:ext cx="7888891" cy="2254384"/>
          </a:xfrm>
        </p:spPr>
        <p:txBody>
          <a:bodyPr>
            <a:noAutofit/>
          </a:bodyPr>
          <a:lstStyle>
            <a:lvl1pPr>
              <a:defRPr sz="6000" cap="all" baseline="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427143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0B75EC5B-BBDC-8E78-46B6-E1126B96F0F3}"/>
              </a:ext>
            </a:extLst>
          </p:cNvPr>
          <p:cNvSpPr>
            <a:spLocks noGrp="1"/>
          </p:cNvSpPr>
          <p:nvPr>
            <p:ph type="pic" sz="quarter" idx="11" hasCustomPrompt="1"/>
          </p:nvPr>
        </p:nvSpPr>
        <p:spPr>
          <a:xfrm>
            <a:off x="-946151" y="-630615"/>
            <a:ext cx="14434185" cy="7582619"/>
          </a:xfrm>
        </p:spPr>
        <p:txBody>
          <a:bodyPr anchor="b"/>
          <a:lstStyle>
            <a:lvl1pPr algn="ctr">
              <a:defRPr b="1"/>
            </a:lvl1pPr>
          </a:lstStyle>
          <a:p>
            <a:r>
              <a:rPr lang="en-US" dirty="0"/>
              <a:t>Background Pic</a:t>
            </a:r>
          </a:p>
        </p:txBody>
      </p:sp>
      <p:pic>
        <p:nvPicPr>
          <p:cNvPr id="4098" name="Picture 2" descr="No photo description available.">
            <a:extLst>
              <a:ext uri="{FF2B5EF4-FFF2-40B4-BE49-F238E27FC236}">
                <a16:creationId xmlns:a16="http://schemas.microsoft.com/office/drawing/2014/main" id="{ED5AA94E-75CE-30A8-E6E1-9B4A430F85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0615"/>
            <a:ext cx="12192000" cy="811922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4" name="Picture 3" descr="A black and white logo&#10;&#10;Description automatically generated with low confidence">
            <a:extLst>
              <a:ext uri="{FF2B5EF4-FFF2-40B4-BE49-F238E27FC236}">
                <a16:creationId xmlns:a16="http://schemas.microsoft.com/office/drawing/2014/main" id="{A858D3C9-18A8-5731-2577-B516CBAD5F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64" y="6356349"/>
            <a:ext cx="881872" cy="365126"/>
          </a:xfrm>
          <a:prstGeom prst="rect">
            <a:avLst/>
          </a:prstGeom>
        </p:spPr>
      </p:pic>
      <p:sp>
        <p:nvSpPr>
          <p:cNvPr id="3" name="Title 1">
            <a:extLst>
              <a:ext uri="{FF2B5EF4-FFF2-40B4-BE49-F238E27FC236}">
                <a16:creationId xmlns:a16="http://schemas.microsoft.com/office/drawing/2014/main" id="{858AC7E8-3D6F-84DD-BEFC-472565A84FE1}"/>
              </a:ext>
            </a:extLst>
          </p:cNvPr>
          <p:cNvSpPr>
            <a:spLocks noGrp="1"/>
          </p:cNvSpPr>
          <p:nvPr>
            <p:ph type="title" hasCustomPrompt="1"/>
          </p:nvPr>
        </p:nvSpPr>
        <p:spPr>
          <a:xfrm>
            <a:off x="628752" y="3819007"/>
            <a:ext cx="7888891" cy="2254384"/>
          </a:xfrm>
        </p:spPr>
        <p:txBody>
          <a:bodyPr>
            <a:noAutofit/>
          </a:bodyPr>
          <a:lstStyle>
            <a:lvl1pPr>
              <a:defRPr sz="6000" cap="all" baseline="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311874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5">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7431FE1E-EAD3-37BF-B3AE-3FDDF9F9DFD5}"/>
              </a:ext>
            </a:extLst>
          </p:cNvPr>
          <p:cNvSpPr>
            <a:spLocks noGrp="1"/>
          </p:cNvSpPr>
          <p:nvPr>
            <p:ph type="pic" sz="quarter" idx="11" hasCustomPrompt="1"/>
          </p:nvPr>
        </p:nvSpPr>
        <p:spPr>
          <a:xfrm>
            <a:off x="-952500" y="-703875"/>
            <a:ext cx="14449778" cy="7532179"/>
          </a:xfrm>
        </p:spPr>
        <p:txBody>
          <a:bodyPr anchor="b"/>
          <a:lstStyle>
            <a:lvl1pPr algn="ctr">
              <a:defRPr/>
            </a:lvl1pPr>
          </a:lstStyle>
          <a:p>
            <a:r>
              <a:rPr lang="en-US" dirty="0"/>
              <a:t>Background Pic</a:t>
            </a:r>
          </a:p>
        </p:txBody>
      </p:sp>
      <p:pic>
        <p:nvPicPr>
          <p:cNvPr id="5122" name="Picture 2" descr="No photo description available.">
            <a:extLst>
              <a:ext uri="{FF2B5EF4-FFF2-40B4-BE49-F238E27FC236}">
                <a16:creationId xmlns:a16="http://schemas.microsoft.com/office/drawing/2014/main" id="{1676D6F7-B841-4009-9AE8-8FE7B68578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03874"/>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4" name="Picture 3" descr="A black and white logo&#10;&#10;Description automatically generated with low confidence">
            <a:extLst>
              <a:ext uri="{FF2B5EF4-FFF2-40B4-BE49-F238E27FC236}">
                <a16:creationId xmlns:a16="http://schemas.microsoft.com/office/drawing/2014/main" id="{A858D3C9-18A8-5731-2577-B516CBAD5F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64" y="6356349"/>
            <a:ext cx="881872" cy="365126"/>
          </a:xfrm>
          <a:prstGeom prst="rect">
            <a:avLst/>
          </a:prstGeom>
        </p:spPr>
      </p:pic>
      <p:sp>
        <p:nvSpPr>
          <p:cNvPr id="3" name="Title 1">
            <a:extLst>
              <a:ext uri="{FF2B5EF4-FFF2-40B4-BE49-F238E27FC236}">
                <a16:creationId xmlns:a16="http://schemas.microsoft.com/office/drawing/2014/main" id="{858AC7E8-3D6F-84DD-BEFC-472565A84FE1}"/>
              </a:ext>
            </a:extLst>
          </p:cNvPr>
          <p:cNvSpPr>
            <a:spLocks noGrp="1"/>
          </p:cNvSpPr>
          <p:nvPr>
            <p:ph type="title" hasCustomPrompt="1"/>
          </p:nvPr>
        </p:nvSpPr>
        <p:spPr>
          <a:xfrm>
            <a:off x="628752" y="3819007"/>
            <a:ext cx="7888891" cy="2254384"/>
          </a:xfrm>
        </p:spPr>
        <p:txBody>
          <a:bodyPr>
            <a:noAutofit/>
          </a:bodyPr>
          <a:lstStyle>
            <a:lvl1pPr>
              <a:defRPr sz="6000" cap="all" baseline="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3532187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6">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F0193531-5CBF-A625-C721-0CFA08EA4E43}"/>
              </a:ext>
            </a:extLst>
          </p:cNvPr>
          <p:cNvSpPr>
            <a:spLocks noGrp="1"/>
          </p:cNvSpPr>
          <p:nvPr>
            <p:ph type="pic" sz="quarter" idx="11" hasCustomPrompt="1"/>
          </p:nvPr>
        </p:nvSpPr>
        <p:spPr>
          <a:xfrm>
            <a:off x="-952500" y="-501652"/>
            <a:ext cx="14449778" cy="7652949"/>
          </a:xfrm>
        </p:spPr>
        <p:txBody>
          <a:bodyPr anchor="b"/>
          <a:lstStyle>
            <a:lvl1pPr algn="ctr">
              <a:defRPr/>
            </a:lvl1pPr>
          </a:lstStyle>
          <a:p>
            <a:r>
              <a:rPr lang="en-US" dirty="0"/>
              <a:t>Background Pic</a:t>
            </a:r>
          </a:p>
        </p:txBody>
      </p:sp>
      <p:pic>
        <p:nvPicPr>
          <p:cNvPr id="6146" name="Picture 2" descr="May be an image of mountain and ski slope">
            <a:extLst>
              <a:ext uri="{FF2B5EF4-FFF2-40B4-BE49-F238E27FC236}">
                <a16:creationId xmlns:a16="http://schemas.microsoft.com/office/drawing/2014/main" id="{DEDC0227-41A9-EB32-B8E1-64DB65D299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1651"/>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E7AAEB55-2799-4846-99DF-6E20790C8BAC}" type="slidenum">
              <a:rPr lang="en-US" smtClean="0"/>
              <a:pPr/>
              <a:t>‹#›</a:t>
            </a:fld>
            <a:endParaRPr lang="en-US" dirty="0"/>
          </a:p>
        </p:txBody>
      </p:sp>
      <p:pic>
        <p:nvPicPr>
          <p:cNvPr id="4" name="Picture 3" descr="A black and white logo&#10;&#10;Description automatically generated with low confidence">
            <a:extLst>
              <a:ext uri="{FF2B5EF4-FFF2-40B4-BE49-F238E27FC236}">
                <a16:creationId xmlns:a16="http://schemas.microsoft.com/office/drawing/2014/main" id="{A858D3C9-18A8-5731-2577-B516CBAD5F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264" y="6356349"/>
            <a:ext cx="881872" cy="365126"/>
          </a:xfrm>
          <a:prstGeom prst="rect">
            <a:avLst/>
          </a:prstGeom>
        </p:spPr>
      </p:pic>
      <p:sp>
        <p:nvSpPr>
          <p:cNvPr id="3" name="Title 1">
            <a:extLst>
              <a:ext uri="{FF2B5EF4-FFF2-40B4-BE49-F238E27FC236}">
                <a16:creationId xmlns:a16="http://schemas.microsoft.com/office/drawing/2014/main" id="{858AC7E8-3D6F-84DD-BEFC-472565A84FE1}"/>
              </a:ext>
            </a:extLst>
          </p:cNvPr>
          <p:cNvSpPr>
            <a:spLocks noGrp="1"/>
          </p:cNvSpPr>
          <p:nvPr>
            <p:ph type="title" hasCustomPrompt="1"/>
          </p:nvPr>
        </p:nvSpPr>
        <p:spPr>
          <a:xfrm>
            <a:off x="397264" y="4310972"/>
            <a:ext cx="11199083" cy="1743522"/>
          </a:xfrm>
        </p:spPr>
        <p:txBody>
          <a:bodyPr>
            <a:noAutofit/>
          </a:bodyPr>
          <a:lstStyle>
            <a:lvl1pPr algn="l">
              <a:defRPr sz="6000" cap="all" baseline="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4061614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36" userDrawn="1">
          <p15:clr>
            <a:srgbClr val="FBAE40"/>
          </p15:clr>
        </p15:guide>
        <p15:guide id="5" orient="horz" pos="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D8F5FB-3469-429C-9F46-1B5C5A2418A9}"/>
              </a:ext>
            </a:extLst>
          </p:cNvPr>
          <p:cNvSpPr/>
          <p:nvPr userDrawn="1"/>
        </p:nvSpPr>
        <p:spPr>
          <a:xfrm>
            <a:off x="0" y="533400"/>
            <a:ext cx="12191999" cy="990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592FB-D04B-439F-8418-5F3A847C8E43}"/>
              </a:ext>
            </a:extLst>
          </p:cNvPr>
          <p:cNvSpPr>
            <a:spLocks noGrp="1"/>
          </p:cNvSpPr>
          <p:nvPr>
            <p:ph type="title" hasCustomPrompt="1"/>
          </p:nvPr>
        </p:nvSpPr>
        <p:spPr>
          <a:xfrm>
            <a:off x="1638300" y="365125"/>
            <a:ext cx="9715499" cy="1325563"/>
          </a:xfrm>
        </p:spPr>
        <p:txBody>
          <a:bodyPr>
            <a:normAutofit/>
          </a:bodyPr>
          <a:lstStyle>
            <a:lvl1pPr>
              <a:defRPr sz="4000" cap="all" baseline="0">
                <a:solidFill>
                  <a:schemeClr val="tx1"/>
                </a:solidFill>
                <a:effectLs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77A55725-1777-44F1-B5CF-1723E7A22F3C}"/>
              </a:ext>
            </a:extLst>
          </p:cNvPr>
          <p:cNvSpPr>
            <a:spLocks noGrp="1"/>
          </p:cNvSpPr>
          <p:nvPr>
            <p:ph type="sldNum" sz="quarter" idx="12"/>
          </p:nvPr>
        </p:nvSpPr>
        <p:spPr/>
        <p:txBody>
          <a:bodyPr/>
          <a:lstStyle>
            <a:lvl1pPr>
              <a:defRPr>
                <a:solidFill>
                  <a:schemeClr val="tx1"/>
                </a:solidFill>
                <a:effectLst/>
              </a:defRPr>
            </a:lvl1pPr>
          </a:lstStyle>
          <a:p>
            <a:fld id="{E7AAEB55-2799-4846-99DF-6E20790C8BAC}" type="slidenum">
              <a:rPr lang="en-US" smtClean="0"/>
              <a:pPr/>
              <a:t>‹#›</a:t>
            </a:fld>
            <a:endParaRPr lang="en-US" dirty="0"/>
          </a:p>
        </p:txBody>
      </p:sp>
      <p:sp>
        <p:nvSpPr>
          <p:cNvPr id="4" name="Content Placeholder 2">
            <a:extLst>
              <a:ext uri="{FF2B5EF4-FFF2-40B4-BE49-F238E27FC236}">
                <a16:creationId xmlns:a16="http://schemas.microsoft.com/office/drawing/2014/main" id="{91FB4ACD-C79F-EA39-F710-FFB06480385F}"/>
              </a:ext>
            </a:extLst>
          </p:cNvPr>
          <p:cNvSpPr>
            <a:spLocks noGrp="1"/>
          </p:cNvSpPr>
          <p:nvPr>
            <p:ph idx="13"/>
          </p:nvPr>
        </p:nvSpPr>
        <p:spPr>
          <a:xfrm>
            <a:off x="887767" y="1829848"/>
            <a:ext cx="10466033" cy="4351338"/>
          </a:xfrm>
          <a:prstGeom prst="rect">
            <a:avLst/>
          </a:prstGeom>
        </p:spPr>
        <p:txBody>
          <a:bodyPr/>
          <a:lstStyle>
            <a:lvl1pPr>
              <a:buClr>
                <a:schemeClr val="tx2"/>
              </a:buClr>
              <a:buSzPct val="120000"/>
              <a:defRPr>
                <a:solidFill>
                  <a:schemeClr val="tx1"/>
                </a:solidFill>
                <a:effectLst/>
              </a:defRPr>
            </a:lvl1pPr>
            <a:lvl2pPr marL="685800" indent="-228600">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buClr>
                <a:schemeClr val="tx2"/>
              </a:buClr>
              <a:buSzPct val="85000"/>
              <a:buFont typeface="Wingdings" panose="05000000000000000000" pitchFamily="2" charset="2"/>
              <a:buChar char="v"/>
              <a:defRPr>
                <a:solidFill>
                  <a:schemeClr val="tx1"/>
                </a:solidFill>
                <a:effectLst/>
              </a:defRPr>
            </a:lvl3pPr>
            <a:lvl4pPr>
              <a:buClr>
                <a:schemeClr val="bg2">
                  <a:lumMod val="40000"/>
                  <a:lumOff val="60000"/>
                </a:schemeClr>
              </a:buClr>
              <a:defRPr>
                <a:solidFill>
                  <a:schemeClr val="tx1"/>
                </a:solidFill>
                <a:effectLst/>
              </a:defRPr>
            </a:lvl4pPr>
            <a:lvl5pPr marL="2057400" indent="-228600">
              <a:buClr>
                <a:schemeClr val="tx2"/>
              </a:buClr>
              <a:buSzPct val="80000"/>
              <a:buFont typeface="Courier New" panose="02070309020205020404" pitchFamily="49" charset="0"/>
              <a:buChar char="o"/>
              <a:defRPr>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FBD769EA-DAAB-E600-790B-F4276393C0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821" y="6356350"/>
            <a:ext cx="881872" cy="365125"/>
          </a:xfrm>
          <a:prstGeom prst="rect">
            <a:avLst/>
          </a:prstGeom>
        </p:spPr>
      </p:pic>
      <p:sp>
        <p:nvSpPr>
          <p:cNvPr id="3" name="Picture Placeholder 6">
            <a:extLst>
              <a:ext uri="{FF2B5EF4-FFF2-40B4-BE49-F238E27FC236}">
                <a16:creationId xmlns:a16="http://schemas.microsoft.com/office/drawing/2014/main" id="{0A77B017-AF17-BE1B-DDAD-2C3485CE949B}"/>
              </a:ext>
            </a:extLst>
          </p:cNvPr>
          <p:cNvSpPr>
            <a:spLocks noGrp="1"/>
          </p:cNvSpPr>
          <p:nvPr>
            <p:ph type="pic" sz="quarter" idx="10" hasCustomPrompt="1"/>
          </p:nvPr>
        </p:nvSpPr>
        <p:spPr>
          <a:xfrm>
            <a:off x="289761" y="676944"/>
            <a:ext cx="1196011" cy="701923"/>
          </a:xfrm>
        </p:spPr>
        <p:txBody>
          <a:bodyPr>
            <a:noAutofit/>
          </a:bodyPr>
          <a:lstStyle>
            <a:lvl1pPr>
              <a:defRPr sz="1800"/>
            </a:lvl1pPr>
          </a:lstStyle>
          <a:p>
            <a:r>
              <a:rPr lang="en-US" dirty="0"/>
              <a:t>Client Logo</a:t>
            </a:r>
          </a:p>
        </p:txBody>
      </p:sp>
    </p:spTree>
    <p:extLst>
      <p:ext uri="{BB962C8B-B14F-4D97-AF65-F5344CB8AC3E}">
        <p14:creationId xmlns:p14="http://schemas.microsoft.com/office/powerpoint/2010/main" val="17667332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04" userDrawn="1">
          <p15:clr>
            <a:srgbClr val="FBAE40"/>
          </p15:clr>
        </p15:guide>
        <p15:guide id="3" pos="3840" userDrawn="1">
          <p15:clr>
            <a:srgbClr val="FBAE40"/>
          </p15:clr>
        </p15:guide>
        <p15:guide id="4" orient="horz" pos="960" userDrawn="1">
          <p15:clr>
            <a:srgbClr val="FBAE40"/>
          </p15:clr>
        </p15:guide>
        <p15:guide id="5" orient="horz" pos="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009F3-58C0-4AAE-97A8-9DB701100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CFA3AFF-A3BF-4C43-B0DD-4A770996D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Third level</a:t>
            </a:r>
          </a:p>
          <a:p>
            <a:pPr marL="2286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Fourth level</a:t>
            </a:r>
          </a:p>
          <a:p>
            <a:pPr marL="2286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panose="020B0604020202020204"/>
                <a:ea typeface="+mn-ea"/>
                <a:cs typeface="+mn-cs"/>
              </a:rPr>
              <a:t>Fifth level</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Date Placeholder 3">
            <a:extLst>
              <a:ext uri="{FF2B5EF4-FFF2-40B4-BE49-F238E27FC236}">
                <a16:creationId xmlns:a16="http://schemas.microsoft.com/office/drawing/2014/main" id="{3201E2D2-8921-4B7C-BA5B-D432D4E694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DEF4BF-65FA-4DF1-9629-AC9B785C1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0478A3-0C3C-4BD6-BAC4-BC43D45B9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AEB55-2799-4846-99DF-6E20790C8BAC}" type="slidenum">
              <a:rPr lang="en-US" smtClean="0"/>
              <a:t>‹#›</a:t>
            </a:fld>
            <a:endParaRPr lang="en-US" dirty="0"/>
          </a:p>
        </p:txBody>
      </p:sp>
    </p:spTree>
    <p:extLst>
      <p:ext uri="{BB962C8B-B14F-4D97-AF65-F5344CB8AC3E}">
        <p14:creationId xmlns:p14="http://schemas.microsoft.com/office/powerpoint/2010/main" val="259179506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685" r:id="rId3"/>
    <p:sldLayoutId id="2147483700" r:id="rId4"/>
    <p:sldLayoutId id="2147483688" r:id="rId5"/>
    <p:sldLayoutId id="2147483698" r:id="rId6"/>
    <p:sldLayoutId id="2147483704" r:id="rId7"/>
    <p:sldLayoutId id="2147483705" r:id="rId8"/>
    <p:sldLayoutId id="2147483684" r:id="rId9"/>
    <p:sldLayoutId id="2147483692" r:id="rId10"/>
    <p:sldLayoutId id="2147483695" r:id="rId11"/>
    <p:sldLayoutId id="2147483696" r:id="rId12"/>
    <p:sldLayoutId id="2147483706" r:id="rId13"/>
    <p:sldLayoutId id="2147483697" r:id="rId14"/>
    <p:sldLayoutId id="2147483650" r:id="rId15"/>
  </p:sldLayoutIdLst>
  <p:hf hdr="0" ftr="0" dt="0"/>
  <p:txStyles>
    <p:title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brand.mt.gov/Programs/Office-Of-Tourism/Lodging-Facility-Use-Tax"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brand.mt.gov/Programs/Office-Of-Tourism/Lodging-Facility-Use-Tax"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brand.mt.gov/Programs/Office-Of-Tourism/Lodging-Facility-Use-Tax"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brand.mt.gov/Programs/Office-Of-Tourism/Lodging-Facility-Use-Tax"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arkcounty.org/uploads/files/departments/35/Cooke-City-Ordinance.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scholarworks.umt.edu/itrr_pubs/34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scholarworks.umt.edu/itrr_pubs/459"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cholarworks.umt.edu/itrr_pubs/446"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cholarworks.umt.edu/itrr_pubs/446"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umt.edu/tourism-recreation-research/interactive-data/default.php"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umt.edu/tourism-recreation-research/interactive-data/default.php"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C723637-ED09-03A2-9644-CCE7632A3AC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prstGeom prst="rect">
            <a:avLst/>
          </a:prstGeom>
        </p:spPr>
      </p:pic>
      <p:sp>
        <p:nvSpPr>
          <p:cNvPr id="3" name="Title 2">
            <a:extLst>
              <a:ext uri="{FF2B5EF4-FFF2-40B4-BE49-F238E27FC236}">
                <a16:creationId xmlns:a16="http://schemas.microsoft.com/office/drawing/2014/main" id="{4F42C457-EDB5-5082-C2E9-2EB20F124B6D}"/>
              </a:ext>
            </a:extLst>
          </p:cNvPr>
          <p:cNvSpPr>
            <a:spLocks noGrp="1"/>
          </p:cNvSpPr>
          <p:nvPr>
            <p:ph type="ctrTitle"/>
          </p:nvPr>
        </p:nvSpPr>
        <p:spPr>
          <a:xfrm>
            <a:off x="-152400" y="502726"/>
            <a:ext cx="11902111" cy="944700"/>
          </a:xfrm>
        </p:spPr>
        <p:txBody>
          <a:bodyPr/>
          <a:lstStyle/>
          <a:p>
            <a:r>
              <a:rPr lang="en-US" dirty="0"/>
              <a:t>2024 Cooke City Area</a:t>
            </a:r>
            <a:br>
              <a:rPr lang="en-US" dirty="0"/>
            </a:br>
            <a:r>
              <a:rPr lang="en-US" sz="2800" dirty="0"/>
              <a:t>secondary analysis and potential scenario impacts </a:t>
            </a:r>
          </a:p>
        </p:txBody>
      </p:sp>
      <p:sp>
        <p:nvSpPr>
          <p:cNvPr id="20" name="Rectangle 19">
            <a:extLst>
              <a:ext uri="{FF2B5EF4-FFF2-40B4-BE49-F238E27FC236}">
                <a16:creationId xmlns:a16="http://schemas.microsoft.com/office/drawing/2014/main" id="{A4A36B5A-EC2F-A73A-07EF-3547BD992D55}"/>
              </a:ext>
            </a:extLst>
          </p:cNvPr>
          <p:cNvSpPr/>
          <p:nvPr/>
        </p:nvSpPr>
        <p:spPr>
          <a:xfrm>
            <a:off x="0" y="5913301"/>
            <a:ext cx="12192000" cy="9446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logo with a yellow and black rectangle&#10;&#10;Description automatically generated">
            <a:extLst>
              <a:ext uri="{FF2B5EF4-FFF2-40B4-BE49-F238E27FC236}">
                <a16:creationId xmlns:a16="http://schemas.microsoft.com/office/drawing/2014/main" id="{743B23A2-F96D-BE96-D4A1-6395ED26E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13407"/>
            <a:ext cx="3149762" cy="844593"/>
          </a:xfrm>
          <a:prstGeom prst="rect">
            <a:avLst/>
          </a:prstGeom>
        </p:spPr>
      </p:pic>
      <p:pic>
        <p:nvPicPr>
          <p:cNvPr id="18" name="Picture 17" descr="A logo with black text&#10;&#10;Description automatically generated">
            <a:extLst>
              <a:ext uri="{FF2B5EF4-FFF2-40B4-BE49-F238E27FC236}">
                <a16:creationId xmlns:a16="http://schemas.microsoft.com/office/drawing/2014/main" id="{3FF6CB42-C7C5-986B-98AB-853758DE0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762" y="6013407"/>
            <a:ext cx="2039907" cy="844593"/>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FE4FE549-E651-D81C-2B6B-1F838271BB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669" y="6236790"/>
            <a:ext cx="2790825" cy="495935"/>
          </a:xfrm>
          <a:prstGeom prst="rect">
            <a:avLst/>
          </a:prstGeom>
        </p:spPr>
      </p:pic>
    </p:spTree>
    <p:extLst>
      <p:ext uri="{BB962C8B-B14F-4D97-AF65-F5344CB8AC3E}">
        <p14:creationId xmlns:p14="http://schemas.microsoft.com/office/powerpoint/2010/main" val="198615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232576-21A5-8B6A-579F-531D2140DAAD}"/>
              </a:ext>
            </a:extLst>
          </p:cNvPr>
          <p:cNvSpPr>
            <a:spLocks noGrp="1"/>
          </p:cNvSpPr>
          <p:nvPr>
            <p:ph type="sldNum" sz="quarter" idx="12"/>
          </p:nvPr>
        </p:nvSpPr>
        <p:spPr/>
        <p:txBody>
          <a:bodyPr/>
          <a:lstStyle/>
          <a:p>
            <a:fld id="{E7AAEB55-2799-4846-99DF-6E20790C8BAC}" type="slidenum">
              <a:rPr lang="en-US" smtClean="0"/>
              <a:pPr/>
              <a:t>10</a:t>
            </a:fld>
            <a:endParaRPr lang="en-US" dirty="0"/>
          </a:p>
        </p:txBody>
      </p:sp>
      <p:sp>
        <p:nvSpPr>
          <p:cNvPr id="2" name="Title 1">
            <a:extLst>
              <a:ext uri="{FF2B5EF4-FFF2-40B4-BE49-F238E27FC236}">
                <a16:creationId xmlns:a16="http://schemas.microsoft.com/office/drawing/2014/main" id="{062DC67B-A28A-2700-FF65-B9C8C1C9E5AD}"/>
              </a:ext>
            </a:extLst>
          </p:cNvPr>
          <p:cNvSpPr>
            <a:spLocks noGrp="1"/>
          </p:cNvSpPr>
          <p:nvPr>
            <p:ph type="title"/>
          </p:nvPr>
        </p:nvSpPr>
        <p:spPr>
          <a:xfrm>
            <a:off x="523977" y="418582"/>
            <a:ext cx="10020198" cy="2254384"/>
          </a:xfrm>
        </p:spPr>
        <p:txBody>
          <a:bodyPr/>
          <a:lstStyle/>
          <a:p>
            <a:r>
              <a:rPr lang="en-US" dirty="0"/>
              <a:t>Lodging facility use Tax Collection</a:t>
            </a:r>
          </a:p>
        </p:txBody>
      </p:sp>
    </p:spTree>
    <p:extLst>
      <p:ext uri="{BB962C8B-B14F-4D97-AF65-F5344CB8AC3E}">
        <p14:creationId xmlns:p14="http://schemas.microsoft.com/office/powerpoint/2010/main" val="1428545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9331-84A8-6DEA-01AA-78B304704A2C}"/>
              </a:ext>
            </a:extLst>
          </p:cNvPr>
          <p:cNvSpPr>
            <a:spLocks noGrp="1"/>
          </p:cNvSpPr>
          <p:nvPr>
            <p:ph type="title"/>
          </p:nvPr>
        </p:nvSpPr>
        <p:spPr/>
        <p:txBody>
          <a:bodyPr>
            <a:normAutofit/>
          </a:bodyPr>
          <a:lstStyle/>
          <a:p>
            <a:r>
              <a:rPr lang="en-US" dirty="0"/>
              <a:t>“Bed Tax” Collections</a:t>
            </a:r>
          </a:p>
        </p:txBody>
      </p:sp>
      <p:sp>
        <p:nvSpPr>
          <p:cNvPr id="3" name="Slide Number Placeholder 2">
            <a:extLst>
              <a:ext uri="{FF2B5EF4-FFF2-40B4-BE49-F238E27FC236}">
                <a16:creationId xmlns:a16="http://schemas.microsoft.com/office/drawing/2014/main" id="{92AF1A1D-431E-910C-2744-DC96C49330DC}"/>
              </a:ext>
            </a:extLst>
          </p:cNvPr>
          <p:cNvSpPr>
            <a:spLocks noGrp="1"/>
          </p:cNvSpPr>
          <p:nvPr>
            <p:ph type="sldNum" sz="quarter" idx="12"/>
          </p:nvPr>
        </p:nvSpPr>
        <p:spPr/>
        <p:txBody>
          <a:bodyPr/>
          <a:lstStyle/>
          <a:p>
            <a:fld id="{E7AAEB55-2799-4846-99DF-6E20790C8BAC}" type="slidenum">
              <a:rPr lang="en-US" smtClean="0"/>
              <a:pPr/>
              <a:t>11</a:t>
            </a:fld>
            <a:endParaRPr lang="en-US" dirty="0"/>
          </a:p>
        </p:txBody>
      </p:sp>
      <p:sp>
        <p:nvSpPr>
          <p:cNvPr id="5" name="Content Placeholder 3">
            <a:extLst>
              <a:ext uri="{FF2B5EF4-FFF2-40B4-BE49-F238E27FC236}">
                <a16:creationId xmlns:a16="http://schemas.microsoft.com/office/drawing/2014/main" id="{41DB1E05-F39E-126B-C534-87767BBCD4C7}"/>
              </a:ext>
            </a:extLst>
          </p:cNvPr>
          <p:cNvSpPr>
            <a:spLocks noGrp="1"/>
          </p:cNvSpPr>
          <p:nvPr>
            <p:ph idx="13"/>
          </p:nvPr>
        </p:nvSpPr>
        <p:spPr>
          <a:xfrm>
            <a:off x="838200" y="5894387"/>
            <a:ext cx="11795184" cy="923925"/>
          </a:xfrm>
        </p:spPr>
        <p:txBody>
          <a:bodyPr>
            <a:normAutofit/>
          </a:bodyPr>
          <a:lstStyle/>
          <a:p>
            <a:pPr marL="457200" lvl="1" indent="0">
              <a:buNone/>
            </a:pPr>
            <a:endParaRPr lang="en-US" dirty="0"/>
          </a:p>
          <a:p>
            <a:pPr marL="457200" lvl="1" indent="0">
              <a:buNone/>
            </a:pPr>
            <a:r>
              <a:rPr lang="en-US" sz="1400" dirty="0">
                <a:solidFill>
                  <a:schemeClr val="bg1">
                    <a:lumMod val="50000"/>
                  </a:schemeClr>
                </a:solidFill>
              </a:rPr>
              <a:t>BrandMT- Lodging Facility Use Tax: </a:t>
            </a:r>
            <a:r>
              <a:rPr lang="en-US" sz="1400" dirty="0">
                <a:solidFill>
                  <a:schemeClr val="bg1">
                    <a:lumMod val="50000"/>
                  </a:schemeClr>
                </a:solidFill>
                <a:hlinkClick r:id="rId3"/>
              </a:rPr>
              <a:t>https://brand.mt.gov/Programs/Office-Of-Tourism/Lodging-Facility-Use-Tax</a:t>
            </a:r>
            <a:r>
              <a:rPr lang="en-US" sz="1400" dirty="0">
                <a:solidFill>
                  <a:schemeClr val="bg1">
                    <a:lumMod val="50000"/>
                  </a:schemeClr>
                </a:solidFill>
              </a:rPr>
              <a:t>  </a:t>
            </a:r>
            <a:endParaRPr lang="en-US" sz="1400" dirty="0"/>
          </a:p>
        </p:txBody>
      </p:sp>
      <p:pic>
        <p:nvPicPr>
          <p:cNvPr id="7" name="Picture 6">
            <a:extLst>
              <a:ext uri="{FF2B5EF4-FFF2-40B4-BE49-F238E27FC236}">
                <a16:creationId xmlns:a16="http://schemas.microsoft.com/office/drawing/2014/main" id="{E771D5FD-7C47-F736-AF17-ED930B4B5A97}"/>
              </a:ext>
            </a:extLst>
          </p:cNvPr>
          <p:cNvPicPr>
            <a:picLocks noChangeAspect="1"/>
          </p:cNvPicPr>
          <p:nvPr/>
        </p:nvPicPr>
        <p:blipFill>
          <a:blip r:embed="rId4"/>
          <a:stretch>
            <a:fillRect/>
          </a:stretch>
        </p:blipFill>
        <p:spPr>
          <a:xfrm>
            <a:off x="1414733" y="1539080"/>
            <a:ext cx="8040506" cy="4124325"/>
          </a:xfrm>
          <a:prstGeom prst="rect">
            <a:avLst/>
          </a:prstGeom>
        </p:spPr>
      </p:pic>
      <p:sp>
        <p:nvSpPr>
          <p:cNvPr id="8" name="Content Placeholder 3">
            <a:extLst>
              <a:ext uri="{FF2B5EF4-FFF2-40B4-BE49-F238E27FC236}">
                <a16:creationId xmlns:a16="http://schemas.microsoft.com/office/drawing/2014/main" id="{C3C2EBBB-BF7D-5908-1F3B-3B6A06F39831}"/>
              </a:ext>
            </a:extLst>
          </p:cNvPr>
          <p:cNvSpPr txBox="1">
            <a:spLocks/>
          </p:cNvSpPr>
          <p:nvPr/>
        </p:nvSpPr>
        <p:spPr>
          <a:xfrm>
            <a:off x="9455239" y="1153717"/>
            <a:ext cx="2693628" cy="48343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average, Yellowstone Country collection of the bed tax makes up 35% of the statewide total (2012-2023).</a:t>
            </a:r>
          </a:p>
          <a:p>
            <a:pPr marL="0" indent="0">
              <a:buFont typeface="Arial" panose="020B0604020202020204" pitchFamily="34" charset="0"/>
              <a:buNone/>
            </a:pPr>
            <a:endParaRPr lang="en-US" dirty="0"/>
          </a:p>
          <a:p>
            <a:r>
              <a:rPr lang="en-US" dirty="0"/>
              <a:t>Both the state and region hit all–time highs in 2023.</a:t>
            </a:r>
          </a:p>
        </p:txBody>
      </p:sp>
      <p:sp>
        <p:nvSpPr>
          <p:cNvPr id="4" name="Title 1">
            <a:extLst>
              <a:ext uri="{FF2B5EF4-FFF2-40B4-BE49-F238E27FC236}">
                <a16:creationId xmlns:a16="http://schemas.microsoft.com/office/drawing/2014/main" id="{739BC1FD-7497-3B12-7FE1-9ECA4DEA6CD2}"/>
              </a:ext>
            </a:extLst>
          </p:cNvPr>
          <p:cNvSpPr txBox="1">
            <a:spLocks/>
          </p:cNvSpPr>
          <p:nvPr/>
        </p:nvSpPr>
        <p:spPr>
          <a:xfrm>
            <a:off x="1288001" y="211964"/>
            <a:ext cx="9489265"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Annual Lodging Facility Use Tax (4%) in Montana and Yellowstone country</a:t>
            </a:r>
          </a:p>
        </p:txBody>
      </p:sp>
    </p:spTree>
    <p:extLst>
      <p:ext uri="{BB962C8B-B14F-4D97-AF65-F5344CB8AC3E}">
        <p14:creationId xmlns:p14="http://schemas.microsoft.com/office/powerpoint/2010/main" val="403316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9331-84A8-6DEA-01AA-78B304704A2C}"/>
              </a:ext>
            </a:extLst>
          </p:cNvPr>
          <p:cNvSpPr>
            <a:spLocks noGrp="1"/>
          </p:cNvSpPr>
          <p:nvPr>
            <p:ph type="title"/>
          </p:nvPr>
        </p:nvSpPr>
        <p:spPr/>
        <p:txBody>
          <a:bodyPr>
            <a:normAutofit/>
          </a:bodyPr>
          <a:lstStyle/>
          <a:p>
            <a:r>
              <a:rPr lang="en-US" dirty="0"/>
              <a:t>“Bed Tax” Collections</a:t>
            </a:r>
          </a:p>
        </p:txBody>
      </p:sp>
      <p:sp>
        <p:nvSpPr>
          <p:cNvPr id="3" name="Slide Number Placeholder 2">
            <a:extLst>
              <a:ext uri="{FF2B5EF4-FFF2-40B4-BE49-F238E27FC236}">
                <a16:creationId xmlns:a16="http://schemas.microsoft.com/office/drawing/2014/main" id="{92AF1A1D-431E-910C-2744-DC96C49330DC}"/>
              </a:ext>
            </a:extLst>
          </p:cNvPr>
          <p:cNvSpPr>
            <a:spLocks noGrp="1"/>
          </p:cNvSpPr>
          <p:nvPr>
            <p:ph type="sldNum" sz="quarter" idx="12"/>
          </p:nvPr>
        </p:nvSpPr>
        <p:spPr/>
        <p:txBody>
          <a:bodyPr/>
          <a:lstStyle/>
          <a:p>
            <a:fld id="{E7AAEB55-2799-4846-99DF-6E20790C8BAC}" type="slidenum">
              <a:rPr lang="en-US" smtClean="0"/>
              <a:pPr/>
              <a:t>12</a:t>
            </a:fld>
            <a:endParaRPr lang="en-US" dirty="0"/>
          </a:p>
        </p:txBody>
      </p:sp>
      <p:sp>
        <p:nvSpPr>
          <p:cNvPr id="5" name="Content Placeholder 3">
            <a:extLst>
              <a:ext uri="{FF2B5EF4-FFF2-40B4-BE49-F238E27FC236}">
                <a16:creationId xmlns:a16="http://schemas.microsoft.com/office/drawing/2014/main" id="{41DB1E05-F39E-126B-C534-87767BBCD4C7}"/>
              </a:ext>
            </a:extLst>
          </p:cNvPr>
          <p:cNvSpPr>
            <a:spLocks noGrp="1"/>
          </p:cNvSpPr>
          <p:nvPr>
            <p:ph idx="13"/>
          </p:nvPr>
        </p:nvSpPr>
        <p:spPr>
          <a:xfrm>
            <a:off x="728932" y="5568951"/>
            <a:ext cx="11795184" cy="923925"/>
          </a:xfrm>
        </p:spPr>
        <p:txBody>
          <a:bodyPr>
            <a:normAutofit lnSpcReduction="10000"/>
          </a:bodyPr>
          <a:lstStyle/>
          <a:p>
            <a:pPr marL="457200" lvl="1" indent="0">
              <a:buNone/>
            </a:pPr>
            <a:endParaRPr lang="en-US" dirty="0"/>
          </a:p>
          <a:p>
            <a:pPr marL="457200" lvl="1" indent="0">
              <a:buNone/>
            </a:pPr>
            <a:r>
              <a:rPr lang="en-US" sz="1400" dirty="0">
                <a:solidFill>
                  <a:schemeClr val="bg1">
                    <a:lumMod val="50000"/>
                  </a:schemeClr>
                </a:solidFill>
              </a:rPr>
              <a:t>BrandMT- Lodging Facility Use Tax: </a:t>
            </a:r>
            <a:r>
              <a:rPr lang="en-US" sz="1400" dirty="0">
                <a:solidFill>
                  <a:schemeClr val="bg1">
                    <a:lumMod val="50000"/>
                  </a:schemeClr>
                </a:solidFill>
                <a:hlinkClick r:id="rId3"/>
              </a:rPr>
              <a:t>https://brand.mt.gov/Programs/Office-Of-Tourism/Lodging-Facility-Use-Tax</a:t>
            </a:r>
            <a:r>
              <a:rPr lang="en-US" sz="1400" dirty="0">
                <a:solidFill>
                  <a:schemeClr val="bg1">
                    <a:lumMod val="50000"/>
                  </a:schemeClr>
                </a:solidFill>
              </a:rPr>
              <a:t>  </a:t>
            </a:r>
          </a:p>
          <a:p>
            <a:pPr marL="457200" lvl="1" indent="0">
              <a:buNone/>
            </a:pPr>
            <a:r>
              <a:rPr lang="en-US" sz="1400" dirty="0">
                <a:solidFill>
                  <a:schemeClr val="bg1">
                    <a:lumMod val="50000"/>
                  </a:schemeClr>
                </a:solidFill>
              </a:rPr>
              <a:t>Cooke City/Silver Gate data provided directly from MT Department of Revenue. Currently available data is 2008-2012; 2015-2023)</a:t>
            </a:r>
            <a:endParaRPr lang="en-US" sz="1400" dirty="0"/>
          </a:p>
        </p:txBody>
      </p:sp>
      <p:pic>
        <p:nvPicPr>
          <p:cNvPr id="7" name="Picture 6">
            <a:extLst>
              <a:ext uri="{FF2B5EF4-FFF2-40B4-BE49-F238E27FC236}">
                <a16:creationId xmlns:a16="http://schemas.microsoft.com/office/drawing/2014/main" id="{E771D5FD-7C47-F736-AF17-ED930B4B5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14734" y="1320592"/>
            <a:ext cx="8040504" cy="3711990"/>
          </a:xfrm>
          <a:prstGeom prst="rect">
            <a:avLst/>
          </a:prstGeom>
        </p:spPr>
      </p:pic>
      <p:sp>
        <p:nvSpPr>
          <p:cNvPr id="8" name="Content Placeholder 3">
            <a:extLst>
              <a:ext uri="{FF2B5EF4-FFF2-40B4-BE49-F238E27FC236}">
                <a16:creationId xmlns:a16="http://schemas.microsoft.com/office/drawing/2014/main" id="{C3C2EBBB-BF7D-5908-1F3B-3B6A06F39831}"/>
              </a:ext>
            </a:extLst>
          </p:cNvPr>
          <p:cNvSpPr txBox="1">
            <a:spLocks/>
          </p:cNvSpPr>
          <p:nvPr/>
        </p:nvSpPr>
        <p:spPr>
          <a:xfrm>
            <a:off x="9455239" y="1153717"/>
            <a:ext cx="2842050" cy="48343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Park County makes up </a:t>
            </a:r>
            <a:r>
              <a:rPr lang="en-US" b="1" u="sng" dirty="0"/>
              <a:t>17% of bed tax collections</a:t>
            </a:r>
            <a:r>
              <a:rPr lang="en-US" dirty="0"/>
              <a:t> of Yellowstone Country.</a:t>
            </a:r>
          </a:p>
          <a:p>
            <a:pPr marL="0" indent="0">
              <a:buFont typeface="Arial" panose="020B0604020202020204" pitchFamily="34" charset="0"/>
              <a:buNone/>
            </a:pPr>
            <a:endParaRPr lang="en-US" dirty="0"/>
          </a:p>
          <a:p>
            <a:r>
              <a:rPr lang="en-US" b="1" u="sng" dirty="0"/>
              <a:t>Cooke City and Silver Gate areas make up 11%</a:t>
            </a:r>
            <a:r>
              <a:rPr lang="en-US" b="1" dirty="0"/>
              <a:t> </a:t>
            </a:r>
            <a:r>
              <a:rPr lang="en-US" dirty="0"/>
              <a:t>of Park County collections on average.</a:t>
            </a:r>
          </a:p>
        </p:txBody>
      </p:sp>
      <p:sp>
        <p:nvSpPr>
          <p:cNvPr id="4" name="Title 1">
            <a:extLst>
              <a:ext uri="{FF2B5EF4-FFF2-40B4-BE49-F238E27FC236}">
                <a16:creationId xmlns:a16="http://schemas.microsoft.com/office/drawing/2014/main" id="{FAEDD04B-BCE6-0B9D-52A8-E73031CC8BC9}"/>
              </a:ext>
            </a:extLst>
          </p:cNvPr>
          <p:cNvSpPr txBox="1">
            <a:spLocks/>
          </p:cNvSpPr>
          <p:nvPr/>
        </p:nvSpPr>
        <p:spPr>
          <a:xfrm>
            <a:off x="1288002" y="211964"/>
            <a:ext cx="8167238"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Annual Lodging Facility Use Tax (4%) in Park county and communities</a:t>
            </a:r>
          </a:p>
        </p:txBody>
      </p:sp>
      <p:sp>
        <p:nvSpPr>
          <p:cNvPr id="6" name="TextBox 5">
            <a:extLst>
              <a:ext uri="{FF2B5EF4-FFF2-40B4-BE49-F238E27FC236}">
                <a16:creationId xmlns:a16="http://schemas.microsoft.com/office/drawing/2014/main" id="{FD1FE9FB-59EC-8B44-4631-98F055089256}"/>
              </a:ext>
            </a:extLst>
          </p:cNvPr>
          <p:cNvSpPr txBox="1"/>
          <p:nvPr/>
        </p:nvSpPr>
        <p:spPr>
          <a:xfrm>
            <a:off x="1414733" y="5032582"/>
            <a:ext cx="8040504" cy="369332"/>
          </a:xfrm>
          <a:prstGeom prst="rect">
            <a:avLst/>
          </a:prstGeom>
          <a:noFill/>
        </p:spPr>
        <p:txBody>
          <a:bodyPr wrap="square" rtlCol="0">
            <a:spAutoFit/>
          </a:bodyPr>
          <a:lstStyle/>
          <a:p>
            <a:r>
              <a:rPr lang="en-US" dirty="0">
                <a:solidFill>
                  <a:schemeClr val="bg1">
                    <a:lumMod val="50000"/>
                  </a:schemeClr>
                </a:solidFill>
              </a:rPr>
              <a:t>2013 and 2014 Cooke City/Silver Gate data not currently available.</a:t>
            </a:r>
          </a:p>
        </p:txBody>
      </p:sp>
    </p:spTree>
    <p:extLst>
      <p:ext uri="{BB962C8B-B14F-4D97-AF65-F5344CB8AC3E}">
        <p14:creationId xmlns:p14="http://schemas.microsoft.com/office/powerpoint/2010/main" val="274437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9331-84A8-6DEA-01AA-78B304704A2C}"/>
              </a:ext>
            </a:extLst>
          </p:cNvPr>
          <p:cNvSpPr>
            <a:spLocks noGrp="1"/>
          </p:cNvSpPr>
          <p:nvPr>
            <p:ph type="title"/>
          </p:nvPr>
        </p:nvSpPr>
        <p:spPr/>
        <p:txBody>
          <a:bodyPr>
            <a:normAutofit/>
          </a:bodyPr>
          <a:lstStyle/>
          <a:p>
            <a:r>
              <a:rPr lang="en-US" dirty="0"/>
              <a:t>“Bed Tax” Collections</a:t>
            </a:r>
          </a:p>
        </p:txBody>
      </p:sp>
      <p:sp>
        <p:nvSpPr>
          <p:cNvPr id="3" name="Slide Number Placeholder 2">
            <a:extLst>
              <a:ext uri="{FF2B5EF4-FFF2-40B4-BE49-F238E27FC236}">
                <a16:creationId xmlns:a16="http://schemas.microsoft.com/office/drawing/2014/main" id="{92AF1A1D-431E-910C-2744-DC96C49330DC}"/>
              </a:ext>
            </a:extLst>
          </p:cNvPr>
          <p:cNvSpPr>
            <a:spLocks noGrp="1"/>
          </p:cNvSpPr>
          <p:nvPr>
            <p:ph type="sldNum" sz="quarter" idx="12"/>
          </p:nvPr>
        </p:nvSpPr>
        <p:spPr/>
        <p:txBody>
          <a:bodyPr/>
          <a:lstStyle/>
          <a:p>
            <a:fld id="{E7AAEB55-2799-4846-99DF-6E20790C8BAC}" type="slidenum">
              <a:rPr lang="en-US" smtClean="0"/>
              <a:pPr/>
              <a:t>13</a:t>
            </a:fld>
            <a:endParaRPr lang="en-US" dirty="0"/>
          </a:p>
        </p:txBody>
      </p:sp>
      <p:sp>
        <p:nvSpPr>
          <p:cNvPr id="5" name="Content Placeholder 3">
            <a:extLst>
              <a:ext uri="{FF2B5EF4-FFF2-40B4-BE49-F238E27FC236}">
                <a16:creationId xmlns:a16="http://schemas.microsoft.com/office/drawing/2014/main" id="{41DB1E05-F39E-126B-C534-87767BBCD4C7}"/>
              </a:ext>
            </a:extLst>
          </p:cNvPr>
          <p:cNvSpPr>
            <a:spLocks noGrp="1"/>
          </p:cNvSpPr>
          <p:nvPr>
            <p:ph idx="13"/>
          </p:nvPr>
        </p:nvSpPr>
        <p:spPr>
          <a:xfrm>
            <a:off x="838200" y="5894387"/>
            <a:ext cx="11795184" cy="923925"/>
          </a:xfrm>
        </p:spPr>
        <p:txBody>
          <a:bodyPr>
            <a:normAutofit/>
          </a:bodyPr>
          <a:lstStyle/>
          <a:p>
            <a:pPr marL="457200" lvl="1" indent="0">
              <a:buNone/>
            </a:pPr>
            <a:endParaRPr lang="en-US" dirty="0"/>
          </a:p>
          <a:p>
            <a:pPr marL="457200" lvl="1" indent="0">
              <a:buNone/>
            </a:pPr>
            <a:r>
              <a:rPr lang="en-US" sz="1400" dirty="0">
                <a:solidFill>
                  <a:schemeClr val="bg1">
                    <a:lumMod val="50000"/>
                  </a:schemeClr>
                </a:solidFill>
              </a:rPr>
              <a:t>BrandMT- Lodging Facility Use Tax: </a:t>
            </a:r>
            <a:r>
              <a:rPr lang="en-US" sz="1400" dirty="0">
                <a:solidFill>
                  <a:schemeClr val="bg1">
                    <a:lumMod val="50000"/>
                  </a:schemeClr>
                </a:solidFill>
                <a:hlinkClick r:id="rId3"/>
              </a:rPr>
              <a:t>https://brand.mt.gov/Programs/Office-Of-Tourism/Lodging-Facility-Use-Tax</a:t>
            </a:r>
            <a:r>
              <a:rPr lang="en-US" sz="1400" dirty="0">
                <a:solidFill>
                  <a:schemeClr val="bg1">
                    <a:lumMod val="50000"/>
                  </a:schemeClr>
                </a:solidFill>
              </a:rPr>
              <a:t>  </a:t>
            </a:r>
            <a:endParaRPr lang="en-US" sz="1400" dirty="0"/>
          </a:p>
        </p:txBody>
      </p:sp>
      <p:pic>
        <p:nvPicPr>
          <p:cNvPr id="7" name="Picture 6">
            <a:extLst>
              <a:ext uri="{FF2B5EF4-FFF2-40B4-BE49-F238E27FC236}">
                <a16:creationId xmlns:a16="http://schemas.microsoft.com/office/drawing/2014/main" id="{E771D5FD-7C47-F736-AF17-ED930B4B5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14733" y="1329444"/>
            <a:ext cx="8040506" cy="3694286"/>
          </a:xfrm>
          <a:prstGeom prst="rect">
            <a:avLst/>
          </a:prstGeom>
        </p:spPr>
      </p:pic>
      <p:sp>
        <p:nvSpPr>
          <p:cNvPr id="8" name="Content Placeholder 3">
            <a:extLst>
              <a:ext uri="{FF2B5EF4-FFF2-40B4-BE49-F238E27FC236}">
                <a16:creationId xmlns:a16="http://schemas.microsoft.com/office/drawing/2014/main" id="{C3C2EBBB-BF7D-5908-1F3B-3B6A06F39831}"/>
              </a:ext>
            </a:extLst>
          </p:cNvPr>
          <p:cNvSpPr txBox="1">
            <a:spLocks/>
          </p:cNvSpPr>
          <p:nvPr/>
        </p:nvSpPr>
        <p:spPr>
          <a:xfrm>
            <a:off x="9455239" y="1153717"/>
            <a:ext cx="2842050" cy="483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average, </a:t>
            </a:r>
            <a:r>
              <a:rPr lang="en-US" b="1" u="sng" dirty="0"/>
              <a:t>51% of Park County bed tax is collected</a:t>
            </a:r>
            <a:r>
              <a:rPr lang="en-US" dirty="0"/>
              <a:t> in the 3</a:t>
            </a:r>
            <a:r>
              <a:rPr lang="en-US" baseline="30000" dirty="0"/>
              <a:t>rd</a:t>
            </a:r>
            <a:r>
              <a:rPr lang="en-US" dirty="0"/>
              <a:t> Quarter (July-Sept).</a:t>
            </a:r>
          </a:p>
          <a:p>
            <a:r>
              <a:rPr lang="en-US" dirty="0"/>
              <a:t>On average, </a:t>
            </a:r>
            <a:r>
              <a:rPr lang="en-US" b="1" u="sng" dirty="0"/>
              <a:t>10% of Park County bed tax is collected in the 1</a:t>
            </a:r>
            <a:r>
              <a:rPr lang="en-US" b="1" u="sng" baseline="30000" dirty="0"/>
              <a:t>st</a:t>
            </a:r>
            <a:r>
              <a:rPr lang="en-US" b="1" u="sng" dirty="0"/>
              <a:t> Quarter </a:t>
            </a:r>
            <a:r>
              <a:rPr lang="en-US" dirty="0"/>
              <a:t>(Jan-Mar).</a:t>
            </a:r>
          </a:p>
          <a:p>
            <a:pPr marL="0" indent="0">
              <a:buFont typeface="Arial" panose="020B0604020202020204" pitchFamily="34" charset="0"/>
              <a:buNone/>
            </a:pPr>
            <a:endParaRPr lang="en-US" dirty="0"/>
          </a:p>
        </p:txBody>
      </p:sp>
      <p:sp>
        <p:nvSpPr>
          <p:cNvPr id="4" name="Title 1">
            <a:extLst>
              <a:ext uri="{FF2B5EF4-FFF2-40B4-BE49-F238E27FC236}">
                <a16:creationId xmlns:a16="http://schemas.microsoft.com/office/drawing/2014/main" id="{2CDC08FD-978A-3017-5F96-1E3E8423309D}"/>
              </a:ext>
            </a:extLst>
          </p:cNvPr>
          <p:cNvSpPr txBox="1">
            <a:spLocks/>
          </p:cNvSpPr>
          <p:nvPr/>
        </p:nvSpPr>
        <p:spPr>
          <a:xfrm>
            <a:off x="1288002" y="211964"/>
            <a:ext cx="8167238"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Quarterly Lodging Facility Use Tax (4%) in Park County</a:t>
            </a:r>
          </a:p>
        </p:txBody>
      </p:sp>
    </p:spTree>
    <p:extLst>
      <p:ext uri="{BB962C8B-B14F-4D97-AF65-F5344CB8AC3E}">
        <p14:creationId xmlns:p14="http://schemas.microsoft.com/office/powerpoint/2010/main" val="76661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9331-84A8-6DEA-01AA-78B304704A2C}"/>
              </a:ext>
            </a:extLst>
          </p:cNvPr>
          <p:cNvSpPr>
            <a:spLocks noGrp="1"/>
          </p:cNvSpPr>
          <p:nvPr>
            <p:ph type="title"/>
          </p:nvPr>
        </p:nvSpPr>
        <p:spPr/>
        <p:txBody>
          <a:bodyPr>
            <a:normAutofit/>
          </a:bodyPr>
          <a:lstStyle/>
          <a:p>
            <a:r>
              <a:rPr lang="en-US" dirty="0"/>
              <a:t>“Bed Tax” Collections</a:t>
            </a:r>
          </a:p>
        </p:txBody>
      </p:sp>
      <p:sp>
        <p:nvSpPr>
          <p:cNvPr id="3" name="Slide Number Placeholder 2">
            <a:extLst>
              <a:ext uri="{FF2B5EF4-FFF2-40B4-BE49-F238E27FC236}">
                <a16:creationId xmlns:a16="http://schemas.microsoft.com/office/drawing/2014/main" id="{92AF1A1D-431E-910C-2744-DC96C49330DC}"/>
              </a:ext>
            </a:extLst>
          </p:cNvPr>
          <p:cNvSpPr>
            <a:spLocks noGrp="1"/>
          </p:cNvSpPr>
          <p:nvPr>
            <p:ph type="sldNum" sz="quarter" idx="12"/>
          </p:nvPr>
        </p:nvSpPr>
        <p:spPr/>
        <p:txBody>
          <a:bodyPr/>
          <a:lstStyle/>
          <a:p>
            <a:fld id="{E7AAEB55-2799-4846-99DF-6E20790C8BAC}" type="slidenum">
              <a:rPr lang="en-US" smtClean="0"/>
              <a:pPr/>
              <a:t>14</a:t>
            </a:fld>
            <a:endParaRPr lang="en-US" dirty="0"/>
          </a:p>
        </p:txBody>
      </p:sp>
      <p:sp>
        <p:nvSpPr>
          <p:cNvPr id="5" name="Content Placeholder 3">
            <a:extLst>
              <a:ext uri="{FF2B5EF4-FFF2-40B4-BE49-F238E27FC236}">
                <a16:creationId xmlns:a16="http://schemas.microsoft.com/office/drawing/2014/main" id="{41DB1E05-F39E-126B-C534-87767BBCD4C7}"/>
              </a:ext>
            </a:extLst>
          </p:cNvPr>
          <p:cNvSpPr>
            <a:spLocks noGrp="1"/>
          </p:cNvSpPr>
          <p:nvPr>
            <p:ph idx="13"/>
          </p:nvPr>
        </p:nvSpPr>
        <p:spPr>
          <a:xfrm>
            <a:off x="838200" y="5466158"/>
            <a:ext cx="11795184" cy="923925"/>
          </a:xfrm>
        </p:spPr>
        <p:txBody>
          <a:bodyPr>
            <a:normAutofit lnSpcReduction="10000"/>
          </a:bodyPr>
          <a:lstStyle/>
          <a:p>
            <a:pPr marL="457200" lvl="1" indent="0">
              <a:buNone/>
            </a:pPr>
            <a:endParaRPr lang="en-US" dirty="0"/>
          </a:p>
          <a:p>
            <a:pPr marL="457200" lvl="1" indent="0">
              <a:buNone/>
            </a:pPr>
            <a:r>
              <a:rPr lang="en-US" sz="1400" dirty="0">
                <a:solidFill>
                  <a:schemeClr val="bg1">
                    <a:lumMod val="50000"/>
                  </a:schemeClr>
                </a:solidFill>
              </a:rPr>
              <a:t>BrandMT- Lodging Facility Use Tax: </a:t>
            </a:r>
            <a:r>
              <a:rPr lang="en-US" sz="1400" dirty="0">
                <a:solidFill>
                  <a:schemeClr val="bg1">
                    <a:lumMod val="50000"/>
                  </a:schemeClr>
                </a:solidFill>
                <a:hlinkClick r:id="rId3"/>
              </a:rPr>
              <a:t>https://brand.mt.gov/Programs/Office-Of-Tourism/Lodging-Facility-Use-Tax</a:t>
            </a:r>
            <a:r>
              <a:rPr lang="en-US" sz="1400" dirty="0">
                <a:solidFill>
                  <a:schemeClr val="bg1">
                    <a:lumMod val="50000"/>
                  </a:schemeClr>
                </a:solidFill>
              </a:rPr>
              <a:t>  </a:t>
            </a:r>
          </a:p>
          <a:p>
            <a:pPr marL="457200" lvl="1" indent="0">
              <a:buNone/>
            </a:pPr>
            <a:r>
              <a:rPr lang="en-US" sz="1400" dirty="0">
                <a:solidFill>
                  <a:schemeClr val="bg1">
                    <a:lumMod val="50000"/>
                  </a:schemeClr>
                </a:solidFill>
              </a:rPr>
              <a:t>Cooke City/Silver Gate data provided directly from MT Department of Revenue. </a:t>
            </a:r>
            <a:endParaRPr lang="en-US" sz="1400" dirty="0"/>
          </a:p>
        </p:txBody>
      </p:sp>
      <p:pic>
        <p:nvPicPr>
          <p:cNvPr id="7" name="Picture 6">
            <a:extLst>
              <a:ext uri="{FF2B5EF4-FFF2-40B4-BE49-F238E27FC236}">
                <a16:creationId xmlns:a16="http://schemas.microsoft.com/office/drawing/2014/main" id="{E771D5FD-7C47-F736-AF17-ED930B4B5A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14733" y="1595706"/>
            <a:ext cx="8040506" cy="3161761"/>
          </a:xfrm>
          <a:prstGeom prst="rect">
            <a:avLst/>
          </a:prstGeom>
        </p:spPr>
      </p:pic>
      <p:sp>
        <p:nvSpPr>
          <p:cNvPr id="8" name="Content Placeholder 3">
            <a:extLst>
              <a:ext uri="{FF2B5EF4-FFF2-40B4-BE49-F238E27FC236}">
                <a16:creationId xmlns:a16="http://schemas.microsoft.com/office/drawing/2014/main" id="{C3C2EBBB-BF7D-5908-1F3B-3B6A06F39831}"/>
              </a:ext>
            </a:extLst>
          </p:cNvPr>
          <p:cNvSpPr txBox="1">
            <a:spLocks/>
          </p:cNvSpPr>
          <p:nvPr/>
        </p:nvSpPr>
        <p:spPr>
          <a:xfrm>
            <a:off x="9455239" y="1153717"/>
            <a:ext cx="2842050" cy="483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 average, </a:t>
            </a:r>
            <a:r>
              <a:rPr lang="en-US" b="1" dirty="0"/>
              <a:t>52% of Cooke City/Silver Gate is collected in the 3</a:t>
            </a:r>
            <a:r>
              <a:rPr lang="en-US" b="1" baseline="30000" dirty="0"/>
              <a:t>rd</a:t>
            </a:r>
            <a:r>
              <a:rPr lang="en-US" b="1" dirty="0"/>
              <a:t> Quarter </a:t>
            </a:r>
            <a:r>
              <a:rPr lang="en-US" dirty="0"/>
              <a:t>(July-Sept)</a:t>
            </a:r>
          </a:p>
          <a:p>
            <a:r>
              <a:rPr lang="en-US" dirty="0"/>
              <a:t>On average, 16% of Cooke City/Silver Gate is collected in the 1</a:t>
            </a:r>
            <a:r>
              <a:rPr lang="en-US" baseline="30000" dirty="0"/>
              <a:t>st</a:t>
            </a:r>
            <a:r>
              <a:rPr lang="en-US" dirty="0"/>
              <a:t> Quarter (Jan-Mar)</a:t>
            </a:r>
          </a:p>
          <a:p>
            <a:endParaRPr lang="en-US" dirty="0"/>
          </a:p>
          <a:p>
            <a:pPr marL="0" indent="0">
              <a:buFont typeface="Arial" panose="020B0604020202020204" pitchFamily="34" charset="0"/>
              <a:buNone/>
            </a:pPr>
            <a:endParaRPr lang="en-US" dirty="0"/>
          </a:p>
        </p:txBody>
      </p:sp>
      <p:sp>
        <p:nvSpPr>
          <p:cNvPr id="4" name="Title 1">
            <a:extLst>
              <a:ext uri="{FF2B5EF4-FFF2-40B4-BE49-F238E27FC236}">
                <a16:creationId xmlns:a16="http://schemas.microsoft.com/office/drawing/2014/main" id="{BEE57977-8EDA-DA84-4C68-5F772B0B6A8A}"/>
              </a:ext>
            </a:extLst>
          </p:cNvPr>
          <p:cNvSpPr txBox="1">
            <a:spLocks/>
          </p:cNvSpPr>
          <p:nvPr/>
        </p:nvSpPr>
        <p:spPr>
          <a:xfrm>
            <a:off x="1414733" y="467917"/>
            <a:ext cx="5816063"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endParaRPr lang="en-US" dirty="0"/>
          </a:p>
        </p:txBody>
      </p:sp>
      <p:sp>
        <p:nvSpPr>
          <p:cNvPr id="6" name="Title 1">
            <a:extLst>
              <a:ext uri="{FF2B5EF4-FFF2-40B4-BE49-F238E27FC236}">
                <a16:creationId xmlns:a16="http://schemas.microsoft.com/office/drawing/2014/main" id="{DF5E95AF-4C41-A071-4D67-A955C9ECBC46}"/>
              </a:ext>
            </a:extLst>
          </p:cNvPr>
          <p:cNvSpPr txBox="1">
            <a:spLocks/>
          </p:cNvSpPr>
          <p:nvPr/>
        </p:nvSpPr>
        <p:spPr>
          <a:xfrm>
            <a:off x="1288002" y="211964"/>
            <a:ext cx="8167238"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Quarterly Lodging Facility Use Tax (4%) in Cooke City/Silver Gate</a:t>
            </a:r>
          </a:p>
        </p:txBody>
      </p:sp>
      <p:sp>
        <p:nvSpPr>
          <p:cNvPr id="9" name="TextBox 8">
            <a:extLst>
              <a:ext uri="{FF2B5EF4-FFF2-40B4-BE49-F238E27FC236}">
                <a16:creationId xmlns:a16="http://schemas.microsoft.com/office/drawing/2014/main" id="{02D5D947-B68E-754C-FEC7-3338B67C1351}"/>
              </a:ext>
            </a:extLst>
          </p:cNvPr>
          <p:cNvSpPr txBox="1"/>
          <p:nvPr/>
        </p:nvSpPr>
        <p:spPr>
          <a:xfrm>
            <a:off x="1288002" y="4769609"/>
            <a:ext cx="8040504" cy="1200329"/>
          </a:xfrm>
          <a:prstGeom prst="rect">
            <a:avLst/>
          </a:prstGeom>
          <a:noFill/>
        </p:spPr>
        <p:txBody>
          <a:bodyPr wrap="square" rtlCol="0">
            <a:spAutoFit/>
          </a:bodyPr>
          <a:lstStyle/>
          <a:p>
            <a:r>
              <a:rPr lang="en-US" dirty="0">
                <a:solidFill>
                  <a:schemeClr val="bg1">
                    <a:lumMod val="50000"/>
                  </a:schemeClr>
                </a:solidFill>
              </a:rPr>
              <a:t>2013 and 2014 Cooke City/Silver Gate data not currently available.</a:t>
            </a:r>
          </a:p>
          <a:p>
            <a:r>
              <a:rPr lang="en-US" dirty="0">
                <a:solidFill>
                  <a:schemeClr val="bg1">
                    <a:lumMod val="50000"/>
                  </a:schemeClr>
                </a:solidFill>
              </a:rPr>
              <a:t>Note: 2022 is substantially different than other years. Likely resulting from the severe flooding that occurred in June. </a:t>
            </a:r>
          </a:p>
          <a:p>
            <a:endParaRPr lang="en-US" dirty="0">
              <a:solidFill>
                <a:schemeClr val="bg1">
                  <a:lumMod val="50000"/>
                </a:schemeClr>
              </a:solidFill>
            </a:endParaRPr>
          </a:p>
        </p:txBody>
      </p:sp>
    </p:spTree>
    <p:extLst>
      <p:ext uri="{BB962C8B-B14F-4D97-AF65-F5344CB8AC3E}">
        <p14:creationId xmlns:p14="http://schemas.microsoft.com/office/powerpoint/2010/main" val="258438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DF0E5-B9C7-FA62-A483-651F319C0593}"/>
              </a:ext>
            </a:extLst>
          </p:cNvPr>
          <p:cNvSpPr>
            <a:spLocks noGrp="1"/>
          </p:cNvSpPr>
          <p:nvPr>
            <p:ph type="title"/>
          </p:nvPr>
        </p:nvSpPr>
        <p:spPr>
          <a:xfrm>
            <a:off x="619227" y="3533257"/>
            <a:ext cx="10315473" cy="2254384"/>
          </a:xfrm>
        </p:spPr>
        <p:txBody>
          <a:bodyPr/>
          <a:lstStyle/>
          <a:p>
            <a:r>
              <a:rPr lang="en-US" dirty="0"/>
              <a:t>Cooke city, silver gate, and colter pass resort tax</a:t>
            </a:r>
          </a:p>
        </p:txBody>
      </p:sp>
      <p:sp>
        <p:nvSpPr>
          <p:cNvPr id="2" name="Slide Number Placeholder 1">
            <a:extLst>
              <a:ext uri="{FF2B5EF4-FFF2-40B4-BE49-F238E27FC236}">
                <a16:creationId xmlns:a16="http://schemas.microsoft.com/office/drawing/2014/main" id="{8EC825B7-04CC-C205-2933-D92967BD04E7}"/>
              </a:ext>
            </a:extLst>
          </p:cNvPr>
          <p:cNvSpPr>
            <a:spLocks noGrp="1"/>
          </p:cNvSpPr>
          <p:nvPr>
            <p:ph type="sldNum" sz="quarter" idx="12"/>
          </p:nvPr>
        </p:nvSpPr>
        <p:spPr/>
        <p:txBody>
          <a:bodyPr/>
          <a:lstStyle/>
          <a:p>
            <a:fld id="{E7AAEB55-2799-4846-99DF-6E20790C8BAC}" type="slidenum">
              <a:rPr lang="en-US" smtClean="0"/>
              <a:pPr/>
              <a:t>15</a:t>
            </a:fld>
            <a:endParaRPr lang="en-US" dirty="0"/>
          </a:p>
        </p:txBody>
      </p:sp>
    </p:spTree>
    <p:extLst>
      <p:ext uri="{BB962C8B-B14F-4D97-AF65-F5344CB8AC3E}">
        <p14:creationId xmlns:p14="http://schemas.microsoft.com/office/powerpoint/2010/main" val="206790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16</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198408" y="365125"/>
            <a:ext cx="11155391" cy="1325563"/>
          </a:xfrm>
        </p:spPr>
        <p:txBody>
          <a:bodyPr/>
          <a:lstStyle/>
          <a:p>
            <a:r>
              <a:rPr lang="en-US" dirty="0"/>
              <a:t>history</a:t>
            </a:r>
          </a:p>
        </p:txBody>
      </p:sp>
      <p:sp>
        <p:nvSpPr>
          <p:cNvPr id="4" name="Content Placeholder 3">
            <a:extLst>
              <a:ext uri="{FF2B5EF4-FFF2-40B4-BE49-F238E27FC236}">
                <a16:creationId xmlns:a16="http://schemas.microsoft.com/office/drawing/2014/main" id="{70C4DEA1-8532-14CB-4AE8-A5374AE4E1D3}"/>
              </a:ext>
            </a:extLst>
          </p:cNvPr>
          <p:cNvSpPr>
            <a:spLocks noGrp="1"/>
          </p:cNvSpPr>
          <p:nvPr>
            <p:ph idx="13"/>
          </p:nvPr>
        </p:nvSpPr>
        <p:spPr>
          <a:xfrm>
            <a:off x="198408" y="1502569"/>
            <a:ext cx="11795184" cy="5041900"/>
          </a:xfrm>
        </p:spPr>
        <p:txBody>
          <a:bodyPr>
            <a:normAutofit fontScale="92500" lnSpcReduction="10000"/>
          </a:bodyPr>
          <a:lstStyle/>
          <a:p>
            <a:r>
              <a:rPr lang="en-US" dirty="0"/>
              <a:t>The Cooke City resort tax was enacted in 2006, at a rate of </a:t>
            </a:r>
            <a:r>
              <a:rPr lang="en-US" sz="3200" b="1" dirty="0"/>
              <a:t>3% </a:t>
            </a:r>
            <a:r>
              <a:rPr lang="en-US" dirty="0"/>
              <a:t>of the retail value of all luxury goods and services. Revenues were initially allocated to:</a:t>
            </a:r>
          </a:p>
          <a:p>
            <a:pPr marL="0" indent="0">
              <a:buNone/>
            </a:pPr>
            <a:endParaRPr lang="en-US" dirty="0"/>
          </a:p>
          <a:p>
            <a:pPr lvl="1"/>
            <a:r>
              <a:rPr lang="en-US" b="1" dirty="0"/>
              <a:t>1% </a:t>
            </a:r>
            <a:r>
              <a:rPr lang="en-US" dirty="0"/>
              <a:t>for county administration; </a:t>
            </a:r>
          </a:p>
          <a:p>
            <a:pPr lvl="1"/>
            <a:r>
              <a:rPr lang="en-US" b="1" dirty="0"/>
              <a:t>5% </a:t>
            </a:r>
            <a:r>
              <a:rPr lang="en-US" dirty="0"/>
              <a:t>percent for merchant collection fees; </a:t>
            </a:r>
          </a:p>
          <a:p>
            <a:pPr lvl="1"/>
            <a:r>
              <a:rPr lang="en-US" b="1" dirty="0"/>
              <a:t>10% </a:t>
            </a:r>
            <a:r>
              <a:rPr lang="en-US" dirty="0"/>
              <a:t>for property tax relief to property owners within the area; </a:t>
            </a:r>
          </a:p>
          <a:p>
            <a:pPr lvl="1"/>
            <a:r>
              <a:rPr lang="en-US" b="1" dirty="0"/>
              <a:t>84% </a:t>
            </a:r>
            <a:r>
              <a:rPr lang="en-US" dirty="0"/>
              <a:t>for capital improvements, emergency services, tourism development, and other local projects as identified which provide for the public health, safety, and welfare within the resort area.</a:t>
            </a:r>
          </a:p>
          <a:p>
            <a:pPr lvl="1"/>
            <a:r>
              <a:rPr lang="en-US" dirty="0"/>
              <a:t>Since 2021, 25% has been allocated to Sewer Project Improvements, reducing property tax relief to 8% and capital improvement + merchant fees to 67%.</a:t>
            </a:r>
          </a:p>
          <a:p>
            <a:pPr marL="457200" lvl="1" indent="0">
              <a:buNone/>
            </a:pPr>
            <a:endParaRPr lang="en-US" dirty="0"/>
          </a:p>
          <a:p>
            <a:pPr marL="457200" lvl="1" indent="0">
              <a:buNone/>
            </a:pPr>
            <a:r>
              <a:rPr lang="en-US" sz="1400" dirty="0">
                <a:solidFill>
                  <a:schemeClr val="bg1">
                    <a:lumMod val="50000"/>
                  </a:schemeClr>
                </a:solidFill>
              </a:rPr>
              <a:t>Park County Ordinance No 18: </a:t>
            </a:r>
            <a:r>
              <a:rPr lang="en-US" sz="1400" dirty="0">
                <a:solidFill>
                  <a:schemeClr val="bg1">
                    <a:lumMod val="50000"/>
                  </a:schemeClr>
                </a:solidFill>
                <a:hlinkClick r:id="rId3"/>
              </a:rPr>
              <a:t>https://www.parkcounty.org/uploads/files/departments/35/Cooke-City-Ordinance.pdf</a:t>
            </a:r>
            <a:r>
              <a:rPr lang="en-US" sz="1400" dirty="0">
                <a:solidFill>
                  <a:schemeClr val="bg1">
                    <a:lumMod val="50000"/>
                  </a:schemeClr>
                </a:solidFill>
              </a:rPr>
              <a:t>  </a:t>
            </a:r>
          </a:p>
          <a:p>
            <a:pPr marL="457200" lvl="1" indent="0">
              <a:buNone/>
            </a:pPr>
            <a:r>
              <a:rPr lang="en-US" sz="1400" dirty="0">
                <a:solidFill>
                  <a:schemeClr val="bg1">
                    <a:lumMod val="50000"/>
                  </a:schemeClr>
                </a:solidFill>
              </a:rPr>
              <a:t>Grau, Kara, "An Assessment of the Resort Tax: Collections and Usage in Montana Communities" (2016).</a:t>
            </a:r>
          </a:p>
          <a:p>
            <a:pPr marL="457200" lvl="1" indent="0">
              <a:buNone/>
            </a:pPr>
            <a:r>
              <a:rPr lang="en-US" sz="1400" dirty="0">
                <a:solidFill>
                  <a:schemeClr val="bg1">
                    <a:lumMod val="50000"/>
                  </a:schemeClr>
                </a:solidFill>
              </a:rPr>
              <a:t>Institute for Tourism and Recreation Research Publications. 347.</a:t>
            </a:r>
          </a:p>
          <a:p>
            <a:pPr marL="457200" lvl="1" indent="0">
              <a:buNone/>
            </a:pPr>
            <a:r>
              <a:rPr lang="en-US" sz="1400" dirty="0">
                <a:hlinkClick r:id="rId4"/>
              </a:rPr>
              <a:t>https://scholarworks.umt.edu/itrr_pubs/347</a:t>
            </a:r>
            <a:r>
              <a:rPr lang="en-US" sz="1400" dirty="0"/>
              <a:t> </a:t>
            </a:r>
          </a:p>
        </p:txBody>
      </p:sp>
    </p:spTree>
    <p:extLst>
      <p:ext uri="{BB962C8B-B14F-4D97-AF65-F5344CB8AC3E}">
        <p14:creationId xmlns:p14="http://schemas.microsoft.com/office/powerpoint/2010/main" val="414390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17</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198408" y="365125"/>
            <a:ext cx="11155391" cy="1325563"/>
          </a:xfrm>
        </p:spPr>
        <p:txBody>
          <a:bodyPr/>
          <a:lstStyle/>
          <a:p>
            <a:r>
              <a:rPr lang="en-US" dirty="0"/>
              <a:t>history</a:t>
            </a:r>
          </a:p>
        </p:txBody>
      </p:sp>
      <p:sp>
        <p:nvSpPr>
          <p:cNvPr id="4" name="Content Placeholder 3">
            <a:extLst>
              <a:ext uri="{FF2B5EF4-FFF2-40B4-BE49-F238E27FC236}">
                <a16:creationId xmlns:a16="http://schemas.microsoft.com/office/drawing/2014/main" id="{70C4DEA1-8532-14CB-4AE8-A5374AE4E1D3}"/>
              </a:ext>
            </a:extLst>
          </p:cNvPr>
          <p:cNvSpPr>
            <a:spLocks noGrp="1"/>
          </p:cNvSpPr>
          <p:nvPr>
            <p:ph idx="13"/>
          </p:nvPr>
        </p:nvSpPr>
        <p:spPr>
          <a:xfrm>
            <a:off x="198408" y="1502569"/>
            <a:ext cx="11993592" cy="5041900"/>
          </a:xfrm>
        </p:spPr>
        <p:txBody>
          <a:bodyPr>
            <a:normAutofit fontScale="92500" lnSpcReduction="10000"/>
          </a:bodyPr>
          <a:lstStyle/>
          <a:p>
            <a:r>
              <a:rPr lang="en-US" dirty="0"/>
              <a:t>The tax is collected year-round on all goods and services sold within the resort area by the following establishments:</a:t>
            </a:r>
          </a:p>
          <a:p>
            <a:pPr marL="0" indent="0">
              <a:buNone/>
            </a:pPr>
            <a:endParaRPr lang="en-US" dirty="0"/>
          </a:p>
          <a:p>
            <a:pPr lvl="1"/>
            <a:r>
              <a:rPr lang="en-US" dirty="0"/>
              <a:t>Hotels, motels, and other lodging or camping facilities;</a:t>
            </a:r>
          </a:p>
          <a:p>
            <a:pPr lvl="2"/>
            <a:r>
              <a:rPr lang="en-US" dirty="0"/>
              <a:t>Food purchased unprepared or unserved is among the exempt goods and services.</a:t>
            </a:r>
          </a:p>
          <a:p>
            <a:pPr lvl="1"/>
            <a:r>
              <a:rPr lang="en-US" dirty="0"/>
              <a:t>Restaurants, fast food stores, and other food establishments; </a:t>
            </a:r>
          </a:p>
          <a:p>
            <a:pPr lvl="1"/>
            <a:r>
              <a:rPr lang="en-US" dirty="0"/>
              <a:t>Taverns, bars, nightclubs, lounges, and other public establishments that serve beer, wine, liquor, or other alcoholic beverages by the drink; and</a:t>
            </a:r>
          </a:p>
          <a:p>
            <a:pPr lvl="1"/>
            <a:r>
              <a:rPr lang="en-US" dirty="0"/>
              <a:t>Destination ski resorts and other destination recreational facilities.</a:t>
            </a:r>
          </a:p>
          <a:p>
            <a:pPr marL="457200" lvl="1" indent="0">
              <a:buNone/>
            </a:pPr>
            <a:endParaRPr lang="en-US" dirty="0"/>
          </a:p>
          <a:p>
            <a:r>
              <a:rPr lang="en-US" dirty="0"/>
              <a:t>Previous uses have included: </a:t>
            </a:r>
          </a:p>
          <a:p>
            <a:pPr lvl="1"/>
            <a:r>
              <a:rPr lang="en-US" dirty="0"/>
              <a:t>1) Construction of a Community Center, </a:t>
            </a:r>
          </a:p>
          <a:p>
            <a:pPr lvl="1"/>
            <a:r>
              <a:rPr lang="en-US" dirty="0"/>
              <a:t>2) Upgrades to equipment for the fire department and emergency medical services, snowmobile trail grooming equipment, and water systems. </a:t>
            </a:r>
          </a:p>
        </p:txBody>
      </p:sp>
    </p:spTree>
    <p:extLst>
      <p:ext uri="{BB962C8B-B14F-4D97-AF65-F5344CB8AC3E}">
        <p14:creationId xmlns:p14="http://schemas.microsoft.com/office/powerpoint/2010/main" val="62592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18</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85545" y="384572"/>
            <a:ext cx="9715499" cy="1325563"/>
          </a:xfrm>
        </p:spPr>
        <p:txBody>
          <a:bodyPr/>
          <a:lstStyle/>
          <a:p>
            <a:r>
              <a:rPr lang="en-US" dirty="0"/>
              <a:t>Resort tax collections</a:t>
            </a:r>
          </a:p>
        </p:txBody>
      </p:sp>
      <p:pic>
        <p:nvPicPr>
          <p:cNvPr id="4" name="Graphic 3">
            <a:extLst>
              <a:ext uri="{FF2B5EF4-FFF2-40B4-BE49-F238E27FC236}">
                <a16:creationId xmlns:a16="http://schemas.microsoft.com/office/drawing/2014/main" id="{ED5DF2C8-543F-B81D-5EC5-639958A3D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09562" y="1710135"/>
            <a:ext cx="9058275" cy="4367581"/>
          </a:xfrm>
          <a:prstGeom prst="rect">
            <a:avLst/>
          </a:prstGeom>
        </p:spPr>
      </p:pic>
      <p:graphicFrame>
        <p:nvGraphicFramePr>
          <p:cNvPr id="3" name="Table 2">
            <a:extLst>
              <a:ext uri="{FF2B5EF4-FFF2-40B4-BE49-F238E27FC236}">
                <a16:creationId xmlns:a16="http://schemas.microsoft.com/office/drawing/2014/main" id="{F72896E9-111B-AC2A-8160-DEAAAEE1FAF9}"/>
              </a:ext>
            </a:extLst>
          </p:cNvPr>
          <p:cNvGraphicFramePr>
            <a:graphicFrameLocks noGrp="1"/>
          </p:cNvGraphicFramePr>
          <p:nvPr>
            <p:extLst>
              <p:ext uri="{D42A27DB-BD31-4B8C-83A1-F6EECF244321}">
                <p14:modId xmlns:p14="http://schemas.microsoft.com/office/powerpoint/2010/main" val="1876759689"/>
              </p:ext>
            </p:extLst>
          </p:nvPr>
        </p:nvGraphicFramePr>
        <p:xfrm>
          <a:off x="9591854" y="1935786"/>
          <a:ext cx="2305411" cy="3810000"/>
        </p:xfrm>
        <a:graphic>
          <a:graphicData uri="http://schemas.openxmlformats.org/drawingml/2006/table">
            <a:tbl>
              <a:tblPr>
                <a:tableStyleId>{5C22544A-7EE6-4342-B048-85BDC9FD1C3A}</a:tableStyleId>
              </a:tblPr>
              <a:tblGrid>
                <a:gridCol w="971380">
                  <a:extLst>
                    <a:ext uri="{9D8B030D-6E8A-4147-A177-3AD203B41FA5}">
                      <a16:colId xmlns:a16="http://schemas.microsoft.com/office/drawing/2014/main" val="4010882546"/>
                    </a:ext>
                  </a:extLst>
                </a:gridCol>
                <a:gridCol w="1334031">
                  <a:extLst>
                    <a:ext uri="{9D8B030D-6E8A-4147-A177-3AD203B41FA5}">
                      <a16:colId xmlns:a16="http://schemas.microsoft.com/office/drawing/2014/main" val="1332974700"/>
                    </a:ext>
                  </a:extLst>
                </a:gridCol>
              </a:tblGrid>
              <a:tr h="371475">
                <a:tc>
                  <a:txBody>
                    <a:bodyPr/>
                    <a:lstStyle/>
                    <a:p>
                      <a:pPr algn="ctr" fontAlgn="ctr"/>
                      <a:r>
                        <a:rPr lang="en-US" sz="1400" b="1" u="none" strike="noStrike" dirty="0">
                          <a:effectLst/>
                        </a:rPr>
                        <a:t>Year</a:t>
                      </a:r>
                      <a:endParaRPr lang="en-US" sz="1400" b="1" i="0" u="none" strike="noStrike" dirty="0">
                        <a:solidFill>
                          <a:srgbClr val="000000"/>
                        </a:solidFill>
                        <a:effectLst/>
                        <a:latin typeface="Aptos Narrow" panose="020B0004020202020204" pitchFamily="34" charset="0"/>
                      </a:endParaRPr>
                    </a:p>
                  </a:txBody>
                  <a:tcPr marL="0" marR="0" marT="0" marB="0" anchor="ctr">
                    <a:solidFill>
                      <a:schemeClr val="bg2">
                        <a:lumMod val="60000"/>
                        <a:lumOff val="40000"/>
                      </a:schemeClr>
                    </a:solidFill>
                  </a:tcPr>
                </a:tc>
                <a:tc>
                  <a:txBody>
                    <a:bodyPr/>
                    <a:lstStyle/>
                    <a:p>
                      <a:pPr algn="ctr" fontAlgn="ctr"/>
                      <a:r>
                        <a:rPr lang="en-US" sz="1400" b="1" u="none" strike="noStrike" dirty="0">
                          <a:effectLst/>
                        </a:rPr>
                        <a:t>Total Collections </a:t>
                      </a:r>
                      <a:endParaRPr lang="en-US" sz="1400" b="1" i="0" u="none" strike="noStrike" dirty="0">
                        <a:solidFill>
                          <a:srgbClr val="000000"/>
                        </a:solidFill>
                        <a:effectLst/>
                        <a:latin typeface="Arial" panose="020B0604020202020204" pitchFamily="34" charset="0"/>
                      </a:endParaRPr>
                    </a:p>
                  </a:txBody>
                  <a:tcPr marL="0" marR="0" marT="0" marB="0" anchor="ctr">
                    <a:solidFill>
                      <a:schemeClr val="bg2">
                        <a:lumMod val="60000"/>
                        <a:lumOff val="40000"/>
                      </a:schemeClr>
                    </a:solidFill>
                  </a:tcPr>
                </a:tc>
                <a:extLst>
                  <a:ext uri="{0D108BD9-81ED-4DB2-BD59-A6C34878D82A}">
                    <a16:rowId xmlns:a16="http://schemas.microsoft.com/office/drawing/2014/main" val="1998996341"/>
                  </a:ext>
                </a:extLst>
              </a:tr>
              <a:tr h="190500">
                <a:tc>
                  <a:txBody>
                    <a:bodyPr/>
                    <a:lstStyle/>
                    <a:p>
                      <a:pPr algn="ctr" fontAlgn="b"/>
                      <a:r>
                        <a:rPr lang="en-US" sz="1100" u="none" strike="noStrike" dirty="0">
                          <a:effectLst/>
                        </a:rPr>
                        <a:t>2006</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137,291.52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07730928"/>
                  </a:ext>
                </a:extLst>
              </a:tr>
              <a:tr h="190500">
                <a:tc>
                  <a:txBody>
                    <a:bodyPr/>
                    <a:lstStyle/>
                    <a:p>
                      <a:pPr algn="ctr" fontAlgn="b"/>
                      <a:r>
                        <a:rPr lang="en-US" sz="1100" u="none" strike="noStrike" dirty="0">
                          <a:effectLst/>
                        </a:rPr>
                        <a:t>2007</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144,712.19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78616518"/>
                  </a:ext>
                </a:extLst>
              </a:tr>
              <a:tr h="190500">
                <a:tc>
                  <a:txBody>
                    <a:bodyPr/>
                    <a:lstStyle/>
                    <a:p>
                      <a:pPr algn="ctr" fontAlgn="b"/>
                      <a:r>
                        <a:rPr lang="en-US" sz="1100" u="none" strike="noStrike" dirty="0">
                          <a:effectLst/>
                        </a:rPr>
                        <a:t>2008</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110,042.72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64167611"/>
                  </a:ext>
                </a:extLst>
              </a:tr>
              <a:tr h="190500">
                <a:tc>
                  <a:txBody>
                    <a:bodyPr/>
                    <a:lstStyle/>
                    <a:p>
                      <a:pPr algn="ctr" fontAlgn="b"/>
                      <a:r>
                        <a:rPr lang="en-US" sz="1100" u="none" strike="noStrike" dirty="0">
                          <a:effectLst/>
                        </a:rPr>
                        <a:t>2009</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134,308.28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701241042"/>
                  </a:ext>
                </a:extLst>
              </a:tr>
              <a:tr h="190500">
                <a:tc>
                  <a:txBody>
                    <a:bodyPr/>
                    <a:lstStyle/>
                    <a:p>
                      <a:pPr algn="ctr" fontAlgn="b"/>
                      <a:r>
                        <a:rPr lang="en-US" sz="1100" u="none" strike="noStrike" dirty="0">
                          <a:effectLst/>
                        </a:rPr>
                        <a:t>2010</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121,204.77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8078828"/>
                  </a:ext>
                </a:extLst>
              </a:tr>
              <a:tr h="190500">
                <a:tc>
                  <a:txBody>
                    <a:bodyPr/>
                    <a:lstStyle/>
                    <a:p>
                      <a:pPr algn="ctr" fontAlgn="b"/>
                      <a:r>
                        <a:rPr lang="en-US" sz="1100" u="none" strike="noStrike" dirty="0">
                          <a:effectLst/>
                        </a:rPr>
                        <a:t>2011</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140,775.04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937301910"/>
                  </a:ext>
                </a:extLst>
              </a:tr>
              <a:tr h="200025">
                <a:tc>
                  <a:txBody>
                    <a:bodyPr/>
                    <a:lstStyle/>
                    <a:p>
                      <a:pPr algn="ctr" fontAlgn="b"/>
                      <a:r>
                        <a:rPr lang="en-US" sz="1100" u="none" strike="noStrike" dirty="0">
                          <a:effectLst/>
                        </a:rPr>
                        <a:t>2012</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145,356.77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481605117"/>
                  </a:ext>
                </a:extLst>
              </a:tr>
              <a:tr h="190500">
                <a:tc>
                  <a:txBody>
                    <a:bodyPr/>
                    <a:lstStyle/>
                    <a:p>
                      <a:pPr algn="ctr" fontAlgn="b"/>
                      <a:r>
                        <a:rPr lang="en-US" sz="1100" u="none" strike="noStrike" dirty="0">
                          <a:effectLst/>
                        </a:rPr>
                        <a:t>2013</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141,973.13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61581817"/>
                  </a:ext>
                </a:extLst>
              </a:tr>
              <a:tr h="190500">
                <a:tc>
                  <a:txBody>
                    <a:bodyPr/>
                    <a:lstStyle/>
                    <a:p>
                      <a:pPr algn="ctr" fontAlgn="b"/>
                      <a:r>
                        <a:rPr lang="en-US" sz="1100" u="none" strike="noStrike" dirty="0">
                          <a:effectLst/>
                        </a:rPr>
                        <a:t>2014</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164,546.08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81332629"/>
                  </a:ext>
                </a:extLst>
              </a:tr>
              <a:tr h="190500">
                <a:tc>
                  <a:txBody>
                    <a:bodyPr/>
                    <a:lstStyle/>
                    <a:p>
                      <a:pPr algn="ctr" fontAlgn="b"/>
                      <a:r>
                        <a:rPr lang="en-US" sz="1100" u="none" strike="noStrike" dirty="0">
                          <a:effectLst/>
                        </a:rPr>
                        <a:t>2015</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172,180.38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043735380"/>
                  </a:ext>
                </a:extLst>
              </a:tr>
              <a:tr h="190500">
                <a:tc>
                  <a:txBody>
                    <a:bodyPr/>
                    <a:lstStyle/>
                    <a:p>
                      <a:pPr algn="ctr" fontAlgn="b"/>
                      <a:r>
                        <a:rPr lang="en-US" sz="1100" u="none" strike="noStrike" dirty="0">
                          <a:effectLst/>
                        </a:rPr>
                        <a:t>2016</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182,504.02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00943152"/>
                  </a:ext>
                </a:extLst>
              </a:tr>
              <a:tr h="190500">
                <a:tc>
                  <a:txBody>
                    <a:bodyPr/>
                    <a:lstStyle/>
                    <a:p>
                      <a:pPr algn="ctr" fontAlgn="b"/>
                      <a:r>
                        <a:rPr lang="en-US" sz="1100" u="none" strike="noStrike" dirty="0">
                          <a:effectLst/>
                        </a:rPr>
                        <a:t>2017</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213,699.51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55527823"/>
                  </a:ext>
                </a:extLst>
              </a:tr>
              <a:tr h="190500">
                <a:tc>
                  <a:txBody>
                    <a:bodyPr/>
                    <a:lstStyle/>
                    <a:p>
                      <a:pPr algn="ctr" fontAlgn="b"/>
                      <a:r>
                        <a:rPr lang="en-US" sz="1100" u="none" strike="noStrike" dirty="0">
                          <a:effectLst/>
                        </a:rPr>
                        <a:t>2018</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213,296.65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127509403"/>
                  </a:ext>
                </a:extLst>
              </a:tr>
              <a:tr h="190500">
                <a:tc>
                  <a:txBody>
                    <a:bodyPr/>
                    <a:lstStyle/>
                    <a:p>
                      <a:pPr algn="ctr" fontAlgn="b"/>
                      <a:r>
                        <a:rPr lang="en-US" sz="1100" u="none" strike="noStrike" dirty="0">
                          <a:effectLst/>
                        </a:rPr>
                        <a:t>2019</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190,762.50 </a:t>
                      </a:r>
                      <a:endParaRPr lang="en-US"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01456846"/>
                  </a:ext>
                </a:extLst>
              </a:tr>
              <a:tr h="190500">
                <a:tc>
                  <a:txBody>
                    <a:bodyPr/>
                    <a:lstStyle/>
                    <a:p>
                      <a:pPr algn="ctr" fontAlgn="b"/>
                      <a:r>
                        <a:rPr lang="en-US" sz="1100" u="none" strike="noStrike" dirty="0">
                          <a:effectLst/>
                        </a:rPr>
                        <a:t>2020</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174,645.90 </a:t>
                      </a:r>
                      <a:endParaRPr lang="en-US"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22973091"/>
                  </a:ext>
                </a:extLst>
              </a:tr>
              <a:tr h="190500">
                <a:tc>
                  <a:txBody>
                    <a:bodyPr/>
                    <a:lstStyle/>
                    <a:p>
                      <a:pPr algn="ctr" fontAlgn="b"/>
                      <a:r>
                        <a:rPr lang="en-US" sz="1100" u="none" strike="noStrike" dirty="0">
                          <a:effectLst/>
                        </a:rPr>
                        <a:t>2021</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297,902.99 </a:t>
                      </a:r>
                      <a:endParaRPr lang="en-US"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82396289"/>
                  </a:ext>
                </a:extLst>
              </a:tr>
              <a:tr h="190500">
                <a:tc>
                  <a:txBody>
                    <a:bodyPr/>
                    <a:lstStyle/>
                    <a:p>
                      <a:pPr algn="ctr" fontAlgn="b"/>
                      <a:r>
                        <a:rPr lang="en-US" sz="1100" u="none" strike="noStrike" dirty="0">
                          <a:effectLst/>
                        </a:rPr>
                        <a:t>2022</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186,860.36 </a:t>
                      </a:r>
                      <a:endParaRPr lang="en-US"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92473123"/>
                  </a:ext>
                </a:extLst>
              </a:tr>
              <a:tr h="190500">
                <a:tc>
                  <a:txBody>
                    <a:bodyPr/>
                    <a:lstStyle/>
                    <a:p>
                      <a:pPr algn="ctr" fontAlgn="b"/>
                      <a:r>
                        <a:rPr lang="en-US" sz="1100" u="none" strike="noStrike" dirty="0">
                          <a:effectLst/>
                        </a:rPr>
                        <a:t>2023</a:t>
                      </a:r>
                      <a:endParaRPr lang="en-US" sz="1100" b="0" i="0" u="none" strike="noStrike" dirty="0">
                        <a:solidFill>
                          <a:srgbClr val="000000"/>
                        </a:solidFill>
                        <a:effectLst/>
                        <a:latin typeface="Aptos Narrow" panose="020B0004020202020204" pitchFamily="34" charset="0"/>
                      </a:endParaRPr>
                    </a:p>
                  </a:txBody>
                  <a:tcPr marL="0" marR="0" marT="0" marB="0" anchor="b"/>
                </a:tc>
                <a:tc>
                  <a:txBody>
                    <a:bodyPr/>
                    <a:lstStyle/>
                    <a:p>
                      <a:pPr algn="r" fontAlgn="b"/>
                      <a:r>
                        <a:rPr lang="en-US" sz="1100" u="none" strike="noStrike" dirty="0">
                          <a:effectLst/>
                        </a:rPr>
                        <a:t> $       324,668.21 </a:t>
                      </a:r>
                      <a:endParaRPr lang="en-US" sz="11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29907992"/>
                  </a:ext>
                </a:extLst>
              </a:tr>
            </a:tbl>
          </a:graphicData>
        </a:graphic>
      </p:graphicFrame>
    </p:spTree>
    <p:extLst>
      <p:ext uri="{BB962C8B-B14F-4D97-AF65-F5344CB8AC3E}">
        <p14:creationId xmlns:p14="http://schemas.microsoft.com/office/powerpoint/2010/main" val="248307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19</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85545" y="384572"/>
            <a:ext cx="12268380" cy="1325563"/>
          </a:xfrm>
        </p:spPr>
        <p:txBody>
          <a:bodyPr>
            <a:normAutofit/>
          </a:bodyPr>
          <a:lstStyle/>
          <a:p>
            <a:r>
              <a:rPr lang="en-US" dirty="0"/>
              <a:t>Resort tax – Quarterly Proportions </a:t>
            </a:r>
          </a:p>
        </p:txBody>
      </p:sp>
      <p:pic>
        <p:nvPicPr>
          <p:cNvPr id="4" name="Graphic 3">
            <a:extLst>
              <a:ext uri="{FF2B5EF4-FFF2-40B4-BE49-F238E27FC236}">
                <a16:creationId xmlns:a16="http://schemas.microsoft.com/office/drawing/2014/main" id="{ED5DF2C8-543F-B81D-5EC5-639958A3D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7448" y="1710135"/>
            <a:ext cx="9022502" cy="4367581"/>
          </a:xfrm>
          <a:prstGeom prst="rect">
            <a:avLst/>
          </a:prstGeom>
        </p:spPr>
      </p:pic>
      <p:sp>
        <p:nvSpPr>
          <p:cNvPr id="6" name="Content Placeholder 3">
            <a:extLst>
              <a:ext uri="{FF2B5EF4-FFF2-40B4-BE49-F238E27FC236}">
                <a16:creationId xmlns:a16="http://schemas.microsoft.com/office/drawing/2014/main" id="{4125FD5F-A418-C82D-1BAD-AF9BD6C0AEC8}"/>
              </a:ext>
            </a:extLst>
          </p:cNvPr>
          <p:cNvSpPr>
            <a:spLocks noGrp="1"/>
          </p:cNvSpPr>
          <p:nvPr>
            <p:ph idx="13"/>
          </p:nvPr>
        </p:nvSpPr>
        <p:spPr>
          <a:xfrm>
            <a:off x="9349950" y="1710135"/>
            <a:ext cx="2842050" cy="4834334"/>
          </a:xfrm>
        </p:spPr>
        <p:txBody>
          <a:bodyPr>
            <a:normAutofit/>
          </a:bodyPr>
          <a:lstStyle/>
          <a:p>
            <a:r>
              <a:rPr lang="en-US" dirty="0"/>
              <a:t>On average, the 3</a:t>
            </a:r>
            <a:r>
              <a:rPr lang="en-US" baseline="30000" dirty="0"/>
              <a:t>rd</a:t>
            </a:r>
            <a:r>
              <a:rPr lang="en-US" dirty="0"/>
              <a:t> quarter (July-Sept) yields 49% of total collections.</a:t>
            </a:r>
          </a:p>
          <a:p>
            <a:pPr marL="0" indent="0">
              <a:buNone/>
            </a:pPr>
            <a:endParaRPr lang="en-US" dirty="0"/>
          </a:p>
          <a:p>
            <a:r>
              <a:rPr lang="en-US" dirty="0"/>
              <a:t>1</a:t>
            </a:r>
            <a:r>
              <a:rPr lang="en-US" baseline="30000" dirty="0"/>
              <a:t>st</a:t>
            </a:r>
            <a:r>
              <a:rPr lang="en-US" dirty="0"/>
              <a:t> quarter (Jan-Mar) yields 16%.</a:t>
            </a:r>
          </a:p>
        </p:txBody>
      </p:sp>
    </p:spTree>
    <p:extLst>
      <p:ext uri="{BB962C8B-B14F-4D97-AF65-F5344CB8AC3E}">
        <p14:creationId xmlns:p14="http://schemas.microsoft.com/office/powerpoint/2010/main" val="108911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43CFEE-A696-2FB1-3CC4-93BE69E6823D}"/>
              </a:ext>
            </a:extLst>
          </p:cNvPr>
          <p:cNvSpPr>
            <a:spLocks noGrp="1"/>
          </p:cNvSpPr>
          <p:nvPr>
            <p:ph type="title"/>
          </p:nvPr>
        </p:nvSpPr>
        <p:spPr>
          <a:xfrm>
            <a:off x="913081" y="177085"/>
            <a:ext cx="10365836" cy="1127192"/>
          </a:xfrm>
        </p:spPr>
        <p:txBody>
          <a:bodyPr/>
          <a:lstStyle/>
          <a:p>
            <a:r>
              <a:rPr lang="en-US" dirty="0"/>
              <a:t>Table of contents</a:t>
            </a:r>
          </a:p>
        </p:txBody>
      </p:sp>
      <p:sp>
        <p:nvSpPr>
          <p:cNvPr id="7" name="Subtitle 2">
            <a:extLst>
              <a:ext uri="{FF2B5EF4-FFF2-40B4-BE49-F238E27FC236}">
                <a16:creationId xmlns:a16="http://schemas.microsoft.com/office/drawing/2014/main" id="{A37A9D49-B2B5-0943-369B-1B72019FF024}"/>
              </a:ext>
            </a:extLst>
          </p:cNvPr>
          <p:cNvSpPr txBox="1">
            <a:spLocks/>
          </p:cNvSpPr>
          <p:nvPr/>
        </p:nvSpPr>
        <p:spPr>
          <a:xfrm>
            <a:off x="913082" y="1304277"/>
            <a:ext cx="10365836" cy="4947174"/>
          </a:xfrm>
          <a:prstGeom prst="rect">
            <a:avLst/>
          </a:prstGeom>
          <a:solidFill>
            <a:schemeClr val="tx1">
              <a:alpha val="52000"/>
            </a:schemeClr>
          </a:solidFill>
          <a:ln>
            <a:noFill/>
          </a:ln>
          <a:effectLst>
            <a:outerShdw blurRad="50800" dist="50800" dir="5400000" algn="ctr" rotWithShape="0">
              <a:schemeClr val="tx1">
                <a:alpha val="40000"/>
              </a:schemeClr>
            </a:outerShdw>
          </a:effectLst>
        </p:spPr>
        <p:txBody>
          <a:bodyPr vert="horz" lIns="91440" tIns="45720" rIns="91440" bIns="45720" rtlCol="0"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000" b="1" i="0" kern="1200">
                <a:solidFill>
                  <a:schemeClr val="bg1"/>
                </a:solidFill>
                <a:effectLst/>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effectLst/>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effectLst/>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mn-lt"/>
              </a:rPr>
              <a:t>  </a:t>
            </a:r>
          </a:p>
        </p:txBody>
      </p:sp>
      <p:graphicFrame>
        <p:nvGraphicFramePr>
          <p:cNvPr id="8" name="Table 4">
            <a:extLst>
              <a:ext uri="{FF2B5EF4-FFF2-40B4-BE49-F238E27FC236}">
                <a16:creationId xmlns:a16="http://schemas.microsoft.com/office/drawing/2014/main" id="{1342CA8A-DDB5-52FB-7627-8C4E21A950ED}"/>
              </a:ext>
            </a:extLst>
          </p:cNvPr>
          <p:cNvGraphicFramePr>
            <a:graphicFrameLocks noGrp="1"/>
          </p:cNvGraphicFramePr>
          <p:nvPr>
            <p:extLst>
              <p:ext uri="{D42A27DB-BD31-4B8C-83A1-F6EECF244321}">
                <p14:modId xmlns:p14="http://schemas.microsoft.com/office/powerpoint/2010/main" val="3794330990"/>
              </p:ext>
            </p:extLst>
          </p:nvPr>
        </p:nvGraphicFramePr>
        <p:xfrm>
          <a:off x="913083" y="1537584"/>
          <a:ext cx="10016586" cy="3688080"/>
        </p:xfrm>
        <a:graphic>
          <a:graphicData uri="http://schemas.openxmlformats.org/drawingml/2006/table">
            <a:tbl>
              <a:tblPr firstRow="1" bandRow="1">
                <a:tableStyleId>{5C22544A-7EE6-4342-B048-85BDC9FD1C3A}</a:tableStyleId>
              </a:tblPr>
              <a:tblGrid>
                <a:gridCol w="9041800">
                  <a:extLst>
                    <a:ext uri="{9D8B030D-6E8A-4147-A177-3AD203B41FA5}">
                      <a16:colId xmlns:a16="http://schemas.microsoft.com/office/drawing/2014/main" val="1883031715"/>
                    </a:ext>
                  </a:extLst>
                </a:gridCol>
                <a:gridCol w="974786">
                  <a:extLst>
                    <a:ext uri="{9D8B030D-6E8A-4147-A177-3AD203B41FA5}">
                      <a16:colId xmlns:a16="http://schemas.microsoft.com/office/drawing/2014/main" val="3105878123"/>
                    </a:ext>
                  </a:extLst>
                </a:gridCol>
              </a:tblGrid>
              <a:tr h="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n-US" sz="1600" dirty="0"/>
                        <a:t>Slide Number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8372772"/>
                  </a:ext>
                </a:extLst>
              </a:tr>
              <a:tr h="0">
                <a:tc>
                  <a:txBody>
                    <a:bodyPr/>
                    <a:lstStyle/>
                    <a:p>
                      <a:pPr algn="r"/>
                      <a:r>
                        <a:rPr lang="en-US" sz="2800" b="1" dirty="0">
                          <a:solidFill>
                            <a:schemeClr val="bg1"/>
                          </a:solidFill>
                        </a:rPr>
                        <a:t>Introduction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2800" b="1" dirty="0">
                          <a:solidFill>
                            <a:schemeClr val="bg1"/>
                          </a:solidFill>
                        </a:rPr>
                        <a:t>03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9236996"/>
                  </a:ext>
                </a:extLst>
              </a:tr>
              <a:tr h="0">
                <a:tc>
                  <a:txBody>
                    <a:bodyPr/>
                    <a:lstStyle/>
                    <a:p>
                      <a:pPr algn="r"/>
                      <a:r>
                        <a:rPr lang="en-US" sz="2800" b="1" dirty="0">
                          <a:solidFill>
                            <a:schemeClr val="bg1"/>
                          </a:solidFill>
                        </a:rPr>
                        <a:t>Regional Tourism Overview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b="1" dirty="0">
                          <a:solidFill>
                            <a:schemeClr val="bg1"/>
                          </a:solidFill>
                        </a:rPr>
                        <a:t>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1697404"/>
                  </a:ext>
                </a:extLst>
              </a:tr>
              <a:tr h="0">
                <a:tc>
                  <a:txBody>
                    <a:bodyPr/>
                    <a:lstStyle/>
                    <a:p>
                      <a:pPr algn="r"/>
                      <a:r>
                        <a:rPr lang="en-US" sz="2800" b="1" dirty="0">
                          <a:solidFill>
                            <a:schemeClr val="bg1"/>
                          </a:solidFill>
                        </a:rPr>
                        <a:t>Lodging Facility Use Tax Collection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b="1"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2514474"/>
                  </a:ext>
                </a:extLst>
              </a:tr>
              <a:tr h="0">
                <a:tc>
                  <a:txBody>
                    <a:bodyPr/>
                    <a:lstStyle/>
                    <a:p>
                      <a:pPr algn="r"/>
                      <a:r>
                        <a:rPr lang="en-US" sz="2800" b="1" dirty="0">
                          <a:solidFill>
                            <a:schemeClr val="bg1"/>
                          </a:solidFill>
                        </a:rPr>
                        <a:t>Cooke City/Silver Gate/Colter Pass Resort Tax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b="1"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7128497"/>
                  </a:ext>
                </a:extLst>
              </a:tr>
              <a:tr h="0">
                <a:tc>
                  <a:txBody>
                    <a:bodyPr/>
                    <a:lstStyle/>
                    <a:p>
                      <a:pPr algn="r"/>
                      <a:r>
                        <a:rPr lang="en-US" sz="2800" b="1" dirty="0">
                          <a:solidFill>
                            <a:schemeClr val="bg1"/>
                          </a:solidFill>
                        </a:rPr>
                        <a:t>Scenario Development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b="1" dirty="0">
                          <a:solidFill>
                            <a:schemeClr val="bg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1261944"/>
                  </a:ext>
                </a:extLst>
              </a:tr>
              <a:tr h="0">
                <a:tc>
                  <a:txBody>
                    <a:bodyPr/>
                    <a:lstStyle/>
                    <a:p>
                      <a:pPr algn="r"/>
                      <a:r>
                        <a:rPr lang="en-US" sz="2800" b="1" dirty="0">
                          <a:solidFill>
                            <a:schemeClr val="bg1"/>
                          </a:solidFill>
                        </a:rPr>
                        <a:t>Conclusions &amp; Key Takeaways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800" b="1" dirty="0">
                          <a:solidFill>
                            <a:schemeClr val="bg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4033745"/>
                  </a:ext>
                </a:extLst>
              </a:tr>
            </a:tbl>
          </a:graphicData>
        </a:graphic>
      </p:graphicFrame>
    </p:spTree>
    <p:extLst>
      <p:ext uri="{BB962C8B-B14F-4D97-AF65-F5344CB8AC3E}">
        <p14:creationId xmlns:p14="http://schemas.microsoft.com/office/powerpoint/2010/main" val="85052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8E15A0-68C9-3A26-6D42-2CABC11623E9}"/>
              </a:ext>
            </a:extLst>
          </p:cNvPr>
          <p:cNvSpPr>
            <a:spLocks noGrp="1"/>
          </p:cNvSpPr>
          <p:nvPr>
            <p:ph type="sldNum" sz="quarter" idx="12"/>
          </p:nvPr>
        </p:nvSpPr>
        <p:spPr/>
        <p:txBody>
          <a:bodyPr/>
          <a:lstStyle/>
          <a:p>
            <a:fld id="{E7AAEB55-2799-4846-99DF-6E20790C8BAC}" type="slidenum">
              <a:rPr lang="en-US" smtClean="0"/>
              <a:pPr/>
              <a:t>20</a:t>
            </a:fld>
            <a:endParaRPr lang="en-US" dirty="0"/>
          </a:p>
        </p:txBody>
      </p:sp>
      <p:sp>
        <p:nvSpPr>
          <p:cNvPr id="3" name="Title 2">
            <a:extLst>
              <a:ext uri="{FF2B5EF4-FFF2-40B4-BE49-F238E27FC236}">
                <a16:creationId xmlns:a16="http://schemas.microsoft.com/office/drawing/2014/main" id="{B19FE2A4-5CC8-D22B-4FF9-A29C5FBFA7C9}"/>
              </a:ext>
            </a:extLst>
          </p:cNvPr>
          <p:cNvSpPr>
            <a:spLocks noGrp="1"/>
          </p:cNvSpPr>
          <p:nvPr>
            <p:ph type="title"/>
          </p:nvPr>
        </p:nvSpPr>
        <p:spPr/>
        <p:txBody>
          <a:bodyPr/>
          <a:lstStyle/>
          <a:p>
            <a:r>
              <a:rPr lang="en-US" dirty="0"/>
              <a:t>Scenario development</a:t>
            </a:r>
          </a:p>
        </p:txBody>
      </p:sp>
    </p:spTree>
    <p:extLst>
      <p:ext uri="{BB962C8B-B14F-4D97-AF65-F5344CB8AC3E}">
        <p14:creationId xmlns:p14="http://schemas.microsoft.com/office/powerpoint/2010/main" val="326799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21</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198408" y="365125"/>
            <a:ext cx="11155391" cy="1325563"/>
          </a:xfrm>
        </p:spPr>
        <p:txBody>
          <a:bodyPr/>
          <a:lstStyle/>
          <a:p>
            <a:r>
              <a:rPr lang="en-US" dirty="0"/>
              <a:t>Scenarios explored via surveys</a:t>
            </a:r>
          </a:p>
        </p:txBody>
      </p:sp>
      <p:sp>
        <p:nvSpPr>
          <p:cNvPr id="4" name="Content Placeholder 3">
            <a:extLst>
              <a:ext uri="{FF2B5EF4-FFF2-40B4-BE49-F238E27FC236}">
                <a16:creationId xmlns:a16="http://schemas.microsoft.com/office/drawing/2014/main" id="{70C4DEA1-8532-14CB-4AE8-A5374AE4E1D3}"/>
              </a:ext>
            </a:extLst>
          </p:cNvPr>
          <p:cNvSpPr>
            <a:spLocks noGrp="1"/>
          </p:cNvSpPr>
          <p:nvPr>
            <p:ph idx="13"/>
          </p:nvPr>
        </p:nvSpPr>
        <p:spPr>
          <a:xfrm>
            <a:off x="198408" y="1502569"/>
            <a:ext cx="11993592" cy="5041900"/>
          </a:xfrm>
        </p:spPr>
        <p:txBody>
          <a:bodyPr>
            <a:normAutofit/>
          </a:bodyPr>
          <a:lstStyle/>
          <a:p>
            <a:r>
              <a:rPr lang="en-US" b="1" dirty="0"/>
              <a:t>Regional survey hypothetical scenarios provided to respondents:</a:t>
            </a:r>
          </a:p>
          <a:p>
            <a:pPr marL="457200" lvl="1" indent="0">
              <a:buNone/>
            </a:pPr>
            <a:r>
              <a:rPr lang="en-US" dirty="0"/>
              <a:t>(1) Open and maintain US 212 East of Cooke City and add replacement trails and additional parking.</a:t>
            </a:r>
          </a:p>
          <a:p>
            <a:pPr marL="457200" lvl="1" indent="0">
              <a:buNone/>
            </a:pPr>
            <a:r>
              <a:rPr lang="en-US" dirty="0"/>
              <a:t>(2) Open and maintain US 212 East of Cooke City with no additional actions.</a:t>
            </a:r>
          </a:p>
          <a:p>
            <a:pPr marL="457200" lvl="1" indent="0">
              <a:buNone/>
            </a:pPr>
            <a:r>
              <a:rPr lang="en-US" dirty="0"/>
              <a:t>(3) Continue to leave US 212 East of Cooke City unplowed and closed to vehicle traffic in the winter.</a:t>
            </a:r>
          </a:p>
          <a:p>
            <a:r>
              <a:rPr lang="en-US" b="1" u="sng" dirty="0"/>
              <a:t>Scenario 1 yielded the highest average rating (3.6) among WY respondents, </a:t>
            </a:r>
            <a:r>
              <a:rPr lang="en-US" b="1" dirty="0"/>
              <a:t>followed by option 2 (3.4). </a:t>
            </a:r>
          </a:p>
          <a:p>
            <a:pPr lvl="1"/>
            <a:r>
              <a:rPr lang="en-US" b="1" dirty="0"/>
              <a:t>Both yielded an average that suggests an increase in </a:t>
            </a:r>
            <a:r>
              <a:rPr lang="en-US" b="1" u="sng" dirty="0"/>
              <a:t>potential visitation </a:t>
            </a:r>
            <a:r>
              <a:rPr lang="en-US" b="1" dirty="0"/>
              <a:t>during periods that are currently unplowed. Scenario 3 yielded an average less than “no change” (2.3). -  See next slide.</a:t>
            </a:r>
          </a:p>
          <a:p>
            <a:r>
              <a:rPr lang="en-US" b="1" dirty="0"/>
              <a:t>Montana respondents averaged </a:t>
            </a:r>
            <a:r>
              <a:rPr lang="en-US" b="1" u="sng" dirty="0"/>
              <a:t>near “no change” </a:t>
            </a:r>
            <a:r>
              <a:rPr lang="en-US" b="1" dirty="0"/>
              <a:t>for all options.</a:t>
            </a:r>
          </a:p>
        </p:txBody>
      </p:sp>
    </p:spTree>
    <p:extLst>
      <p:ext uri="{BB962C8B-B14F-4D97-AF65-F5344CB8AC3E}">
        <p14:creationId xmlns:p14="http://schemas.microsoft.com/office/powerpoint/2010/main" val="238295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FCC9-E62E-9B5E-1FCA-E0613BFF535B}"/>
              </a:ext>
            </a:extLst>
          </p:cNvPr>
          <p:cNvSpPr>
            <a:spLocks noGrp="1"/>
          </p:cNvSpPr>
          <p:nvPr>
            <p:ph type="title"/>
          </p:nvPr>
        </p:nvSpPr>
        <p:spPr>
          <a:xfrm rot="16200000">
            <a:off x="-2449243" y="2857500"/>
            <a:ext cx="6356352" cy="1371600"/>
          </a:xfrm>
        </p:spPr>
        <p:txBody>
          <a:bodyPr>
            <a:noAutofit/>
          </a:bodyPr>
          <a:lstStyle/>
          <a:p>
            <a:r>
              <a:rPr lang="en-US" sz="2800" dirty="0"/>
              <a:t>Hypothetical scenarios: Regional Respondents</a:t>
            </a:r>
          </a:p>
        </p:txBody>
      </p:sp>
      <p:sp>
        <p:nvSpPr>
          <p:cNvPr id="3" name="Slide Number Placeholder 2">
            <a:extLst>
              <a:ext uri="{FF2B5EF4-FFF2-40B4-BE49-F238E27FC236}">
                <a16:creationId xmlns:a16="http://schemas.microsoft.com/office/drawing/2014/main" id="{2D3F5516-2BA5-57C9-F4EB-3BF493653147}"/>
              </a:ext>
            </a:extLst>
          </p:cNvPr>
          <p:cNvSpPr>
            <a:spLocks noGrp="1"/>
          </p:cNvSpPr>
          <p:nvPr>
            <p:ph type="sldNum" sz="quarter" idx="12"/>
          </p:nvPr>
        </p:nvSpPr>
        <p:spPr/>
        <p:txBody>
          <a:bodyPr/>
          <a:lstStyle/>
          <a:p>
            <a:fld id="{E7AAEB55-2799-4846-99DF-6E20790C8BAC}" type="slidenum">
              <a:rPr lang="en-US" smtClean="0"/>
              <a:pPr/>
              <a:t>22</a:t>
            </a:fld>
            <a:endParaRPr lang="en-US" dirty="0"/>
          </a:p>
        </p:txBody>
      </p:sp>
      <p:pic>
        <p:nvPicPr>
          <p:cNvPr id="6" name="Graphic 5">
            <a:extLst>
              <a:ext uri="{FF2B5EF4-FFF2-40B4-BE49-F238E27FC236}">
                <a16:creationId xmlns:a16="http://schemas.microsoft.com/office/drawing/2014/main" id="{EDA7B697-1CB8-D847-6387-12325EC81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8762" y="719137"/>
            <a:ext cx="10163175" cy="5419725"/>
          </a:xfrm>
          <a:prstGeom prst="rect">
            <a:avLst/>
          </a:prstGeom>
        </p:spPr>
      </p:pic>
      <p:sp>
        <p:nvSpPr>
          <p:cNvPr id="4" name="Oval 3">
            <a:extLst>
              <a:ext uri="{FF2B5EF4-FFF2-40B4-BE49-F238E27FC236}">
                <a16:creationId xmlns:a16="http://schemas.microsoft.com/office/drawing/2014/main" id="{F80FC191-183E-D8DD-4266-4B0FF556472C}"/>
              </a:ext>
            </a:extLst>
          </p:cNvPr>
          <p:cNvSpPr/>
          <p:nvPr/>
        </p:nvSpPr>
        <p:spPr>
          <a:xfrm>
            <a:off x="4886326" y="2028825"/>
            <a:ext cx="600074" cy="10287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200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F5516-2BA5-57C9-F4EB-3BF493653147}"/>
              </a:ext>
            </a:extLst>
          </p:cNvPr>
          <p:cNvSpPr>
            <a:spLocks noGrp="1"/>
          </p:cNvSpPr>
          <p:nvPr>
            <p:ph type="sldNum" sz="quarter" idx="12"/>
          </p:nvPr>
        </p:nvSpPr>
        <p:spPr/>
        <p:txBody>
          <a:bodyPr/>
          <a:lstStyle/>
          <a:p>
            <a:fld id="{E7AAEB55-2799-4846-99DF-6E20790C8BAC}" type="slidenum">
              <a:rPr lang="en-US" smtClean="0"/>
              <a:pPr/>
              <a:t>23</a:t>
            </a:fld>
            <a:endParaRPr lang="en-US" dirty="0"/>
          </a:p>
        </p:txBody>
      </p:sp>
      <p:pic>
        <p:nvPicPr>
          <p:cNvPr id="5" name="Graphic 4">
            <a:extLst>
              <a:ext uri="{FF2B5EF4-FFF2-40B4-BE49-F238E27FC236}">
                <a16:creationId xmlns:a16="http://schemas.microsoft.com/office/drawing/2014/main" id="{60E64975-8502-EE5E-1DE9-2D328E178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0662" y="2262187"/>
            <a:ext cx="10163175" cy="2562225"/>
          </a:xfrm>
          <a:prstGeom prst="rect">
            <a:avLst/>
          </a:prstGeom>
        </p:spPr>
      </p:pic>
      <p:sp>
        <p:nvSpPr>
          <p:cNvPr id="9" name="Title 1">
            <a:extLst>
              <a:ext uri="{FF2B5EF4-FFF2-40B4-BE49-F238E27FC236}">
                <a16:creationId xmlns:a16="http://schemas.microsoft.com/office/drawing/2014/main" id="{C4CB4692-5DF0-C63C-AF14-3962242B34AE}"/>
              </a:ext>
            </a:extLst>
          </p:cNvPr>
          <p:cNvSpPr txBox="1">
            <a:spLocks/>
          </p:cNvSpPr>
          <p:nvPr/>
        </p:nvSpPr>
        <p:spPr>
          <a:xfrm rot="16200000">
            <a:off x="-2492376" y="2857499"/>
            <a:ext cx="6356352" cy="1371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800" dirty="0"/>
              <a:t>Hypothetical scenarios: Regional Respondents</a:t>
            </a:r>
          </a:p>
        </p:txBody>
      </p:sp>
    </p:spTree>
    <p:extLst>
      <p:ext uri="{BB962C8B-B14F-4D97-AF65-F5344CB8AC3E}">
        <p14:creationId xmlns:p14="http://schemas.microsoft.com/office/powerpoint/2010/main" val="198947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F5516-2BA5-57C9-F4EB-3BF493653147}"/>
              </a:ext>
            </a:extLst>
          </p:cNvPr>
          <p:cNvSpPr>
            <a:spLocks noGrp="1"/>
          </p:cNvSpPr>
          <p:nvPr>
            <p:ph type="sldNum" sz="quarter" idx="12"/>
          </p:nvPr>
        </p:nvSpPr>
        <p:spPr/>
        <p:txBody>
          <a:bodyPr/>
          <a:lstStyle/>
          <a:p>
            <a:fld id="{E7AAEB55-2799-4846-99DF-6E20790C8BAC}" type="slidenum">
              <a:rPr lang="en-US" smtClean="0"/>
              <a:pPr/>
              <a:t>24</a:t>
            </a:fld>
            <a:endParaRPr lang="en-US" dirty="0"/>
          </a:p>
        </p:txBody>
      </p:sp>
      <p:sp>
        <p:nvSpPr>
          <p:cNvPr id="6" name="Content Placeholder 3">
            <a:extLst>
              <a:ext uri="{FF2B5EF4-FFF2-40B4-BE49-F238E27FC236}">
                <a16:creationId xmlns:a16="http://schemas.microsoft.com/office/drawing/2014/main" id="{EE362C8B-B3EF-70EB-18CA-E1C904D924AC}"/>
              </a:ext>
            </a:extLst>
          </p:cNvPr>
          <p:cNvSpPr>
            <a:spLocks noGrp="1"/>
          </p:cNvSpPr>
          <p:nvPr>
            <p:ph idx="13"/>
          </p:nvPr>
        </p:nvSpPr>
        <p:spPr>
          <a:xfrm>
            <a:off x="1280843" y="769144"/>
            <a:ext cx="10868025" cy="5041900"/>
          </a:xfrm>
        </p:spPr>
        <p:txBody>
          <a:bodyPr>
            <a:normAutofit/>
          </a:bodyPr>
          <a:lstStyle/>
          <a:p>
            <a:r>
              <a:rPr lang="en-US" b="1" dirty="0"/>
              <a:t>Under the scenario: </a:t>
            </a:r>
            <a:r>
              <a:rPr lang="en-US" dirty="0"/>
              <a:t>Open and maintain US 212 East of Cooke City and add replacement trails and additional parking:</a:t>
            </a:r>
          </a:p>
          <a:p>
            <a:pPr marL="0" indent="0">
              <a:buNone/>
            </a:pPr>
            <a:endParaRPr lang="en-US" dirty="0"/>
          </a:p>
          <a:p>
            <a:pPr lvl="1"/>
            <a:r>
              <a:rPr lang="en-US" b="1" dirty="0"/>
              <a:t>WY residents responded with a stated interest in increased visitation across all activity types inquired about.</a:t>
            </a:r>
          </a:p>
          <a:p>
            <a:pPr lvl="2"/>
            <a:r>
              <a:rPr lang="en-US" dirty="0"/>
              <a:t>Going to Cooke City to participate in nature viewing – 3.8 (out of 5.0);</a:t>
            </a:r>
          </a:p>
          <a:p>
            <a:pPr lvl="2"/>
            <a:r>
              <a:rPr lang="en-US" dirty="0"/>
              <a:t>Going to Cooke City to participate in motorized snowsports -3.2;</a:t>
            </a:r>
          </a:p>
          <a:p>
            <a:pPr lvl="2"/>
            <a:r>
              <a:rPr lang="en-US" dirty="0"/>
              <a:t>Going to Cooke City to participate in nonmotorized snowsports – 3.5;</a:t>
            </a:r>
          </a:p>
          <a:p>
            <a:pPr lvl="2"/>
            <a:r>
              <a:rPr lang="en-US" dirty="0"/>
              <a:t>Going to Cooke City for general recreation/leisure – 3.8</a:t>
            </a:r>
          </a:p>
          <a:p>
            <a:pPr lvl="2"/>
            <a:r>
              <a:rPr lang="en-US" dirty="0"/>
              <a:t>Take trips to recreate in Yellowstone NP – 3.8.</a:t>
            </a:r>
          </a:p>
          <a:p>
            <a:pPr marL="914400" lvl="2" indent="0">
              <a:buNone/>
            </a:pPr>
            <a:endParaRPr lang="en-US" dirty="0"/>
          </a:p>
          <a:p>
            <a:pPr lvl="1"/>
            <a:r>
              <a:rPr lang="en-US" dirty="0"/>
              <a:t>MT residents tended closer to no change across all categories – see next slide.</a:t>
            </a:r>
          </a:p>
        </p:txBody>
      </p:sp>
      <p:sp>
        <p:nvSpPr>
          <p:cNvPr id="9" name="Title 1">
            <a:extLst>
              <a:ext uri="{FF2B5EF4-FFF2-40B4-BE49-F238E27FC236}">
                <a16:creationId xmlns:a16="http://schemas.microsoft.com/office/drawing/2014/main" id="{40469B63-34A5-43D0-F81E-CB6CF174CEEA}"/>
              </a:ext>
            </a:extLst>
          </p:cNvPr>
          <p:cNvSpPr>
            <a:spLocks noGrp="1"/>
          </p:cNvSpPr>
          <p:nvPr>
            <p:ph type="title"/>
          </p:nvPr>
        </p:nvSpPr>
        <p:spPr>
          <a:xfrm rot="16200000">
            <a:off x="-2449243" y="2857500"/>
            <a:ext cx="6356352" cy="1371600"/>
          </a:xfrm>
        </p:spPr>
        <p:txBody>
          <a:bodyPr>
            <a:noAutofit/>
          </a:bodyPr>
          <a:lstStyle/>
          <a:p>
            <a:r>
              <a:rPr lang="en-US" sz="2800" dirty="0"/>
              <a:t>Hypothetical scenarios: Regional Respondents</a:t>
            </a:r>
          </a:p>
        </p:txBody>
      </p:sp>
    </p:spTree>
    <p:extLst>
      <p:ext uri="{BB962C8B-B14F-4D97-AF65-F5344CB8AC3E}">
        <p14:creationId xmlns:p14="http://schemas.microsoft.com/office/powerpoint/2010/main" val="134486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F5516-2BA5-57C9-F4EB-3BF493653147}"/>
              </a:ext>
            </a:extLst>
          </p:cNvPr>
          <p:cNvSpPr>
            <a:spLocks noGrp="1"/>
          </p:cNvSpPr>
          <p:nvPr>
            <p:ph type="sldNum" sz="quarter" idx="12"/>
          </p:nvPr>
        </p:nvSpPr>
        <p:spPr/>
        <p:txBody>
          <a:bodyPr/>
          <a:lstStyle/>
          <a:p>
            <a:fld id="{E7AAEB55-2799-4846-99DF-6E20790C8BAC}" type="slidenum">
              <a:rPr lang="en-US" smtClean="0"/>
              <a:pPr/>
              <a:t>25</a:t>
            </a:fld>
            <a:endParaRPr lang="en-US" dirty="0"/>
          </a:p>
        </p:txBody>
      </p:sp>
      <p:pic>
        <p:nvPicPr>
          <p:cNvPr id="6" name="Graphic 5">
            <a:extLst>
              <a:ext uri="{FF2B5EF4-FFF2-40B4-BE49-F238E27FC236}">
                <a16:creationId xmlns:a16="http://schemas.microsoft.com/office/drawing/2014/main" id="{88BCDCDE-A3B0-0B5C-0300-5B28C5DAEF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4733" y="349250"/>
            <a:ext cx="10163175" cy="6372225"/>
          </a:xfrm>
          <a:prstGeom prst="rect">
            <a:avLst/>
          </a:prstGeom>
        </p:spPr>
      </p:pic>
      <p:sp>
        <p:nvSpPr>
          <p:cNvPr id="4" name="Oval 3">
            <a:extLst>
              <a:ext uri="{FF2B5EF4-FFF2-40B4-BE49-F238E27FC236}">
                <a16:creationId xmlns:a16="http://schemas.microsoft.com/office/drawing/2014/main" id="{D95E163E-A03F-2A72-F9AB-2D8B76D01234}"/>
              </a:ext>
            </a:extLst>
          </p:cNvPr>
          <p:cNvSpPr/>
          <p:nvPr/>
        </p:nvSpPr>
        <p:spPr>
          <a:xfrm>
            <a:off x="8629650" y="1028700"/>
            <a:ext cx="1066800"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D04F557-AFEE-BE99-8F6A-DF11837F31A2}"/>
              </a:ext>
            </a:extLst>
          </p:cNvPr>
          <p:cNvSpPr>
            <a:spLocks noGrp="1"/>
          </p:cNvSpPr>
          <p:nvPr>
            <p:ph type="title"/>
          </p:nvPr>
        </p:nvSpPr>
        <p:spPr>
          <a:xfrm rot="16200000">
            <a:off x="-2449243" y="2857500"/>
            <a:ext cx="6356352" cy="1371600"/>
          </a:xfrm>
        </p:spPr>
        <p:txBody>
          <a:bodyPr>
            <a:noAutofit/>
          </a:bodyPr>
          <a:lstStyle/>
          <a:p>
            <a:r>
              <a:rPr lang="en-US" sz="2800" dirty="0"/>
              <a:t>Hypothetical scenarios: Regional Respondents</a:t>
            </a:r>
          </a:p>
        </p:txBody>
      </p:sp>
    </p:spTree>
    <p:extLst>
      <p:ext uri="{BB962C8B-B14F-4D97-AF65-F5344CB8AC3E}">
        <p14:creationId xmlns:p14="http://schemas.microsoft.com/office/powerpoint/2010/main" val="2705631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26</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198408" y="365125"/>
            <a:ext cx="11155391" cy="1325563"/>
          </a:xfrm>
        </p:spPr>
        <p:txBody>
          <a:bodyPr/>
          <a:lstStyle/>
          <a:p>
            <a:r>
              <a:rPr lang="en-US" dirty="0"/>
              <a:t>Scenarios explored via surveys</a:t>
            </a:r>
          </a:p>
        </p:txBody>
      </p:sp>
      <p:sp>
        <p:nvSpPr>
          <p:cNvPr id="4" name="Content Placeholder 3">
            <a:extLst>
              <a:ext uri="{FF2B5EF4-FFF2-40B4-BE49-F238E27FC236}">
                <a16:creationId xmlns:a16="http://schemas.microsoft.com/office/drawing/2014/main" id="{70C4DEA1-8532-14CB-4AE8-A5374AE4E1D3}"/>
              </a:ext>
            </a:extLst>
          </p:cNvPr>
          <p:cNvSpPr>
            <a:spLocks noGrp="1"/>
          </p:cNvSpPr>
          <p:nvPr>
            <p:ph idx="13"/>
          </p:nvPr>
        </p:nvSpPr>
        <p:spPr>
          <a:xfrm>
            <a:off x="198408" y="1502569"/>
            <a:ext cx="11993592" cy="5041900"/>
          </a:xfrm>
        </p:spPr>
        <p:txBody>
          <a:bodyPr>
            <a:normAutofit/>
          </a:bodyPr>
          <a:lstStyle/>
          <a:p>
            <a:r>
              <a:rPr lang="en-US" b="1" dirty="0"/>
              <a:t>Visitor survey hypothetical scenarios provided to respondents:</a:t>
            </a:r>
          </a:p>
          <a:p>
            <a:pPr marL="0" indent="0">
              <a:buNone/>
            </a:pPr>
            <a:endParaRPr lang="en-US" b="1" dirty="0"/>
          </a:p>
          <a:p>
            <a:pPr marL="914400" lvl="1" indent="-457200">
              <a:buAutoNum type="arabicParenBoth"/>
            </a:pPr>
            <a:r>
              <a:rPr lang="en-US" dirty="0"/>
              <a:t>As a visitor to the area, would you prefer to have US 212 east of Cooke City plowed during the winter season?</a:t>
            </a:r>
          </a:p>
          <a:p>
            <a:pPr marL="914400" lvl="1" indent="-457200">
              <a:buAutoNum type="arabicParenBoth"/>
            </a:pPr>
            <a:r>
              <a:rPr lang="en-US" dirty="0"/>
              <a:t>How would plowing US 212 east of Cooke City, without adding any replacement trails or parking, influence your likelihood to visit Cooke City/Silver Gate Area for winter recreation?</a:t>
            </a:r>
          </a:p>
          <a:p>
            <a:pPr marL="914400" lvl="1" indent="-457200">
              <a:buAutoNum type="arabicParenBoth"/>
            </a:pPr>
            <a:r>
              <a:rPr lang="en-US" dirty="0"/>
              <a:t>How would plowing US 212 east of Cooke City, with the addition of replacement trails and parking, influence your likelihood to visit Cooke City/Silver Gate Area for winter recreation?</a:t>
            </a:r>
          </a:p>
        </p:txBody>
      </p:sp>
    </p:spTree>
    <p:extLst>
      <p:ext uri="{BB962C8B-B14F-4D97-AF65-F5344CB8AC3E}">
        <p14:creationId xmlns:p14="http://schemas.microsoft.com/office/powerpoint/2010/main" val="396763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F5516-2BA5-57C9-F4EB-3BF493653147}"/>
              </a:ext>
            </a:extLst>
          </p:cNvPr>
          <p:cNvSpPr>
            <a:spLocks noGrp="1"/>
          </p:cNvSpPr>
          <p:nvPr>
            <p:ph type="sldNum" sz="quarter" idx="12"/>
          </p:nvPr>
        </p:nvSpPr>
        <p:spPr/>
        <p:txBody>
          <a:bodyPr/>
          <a:lstStyle/>
          <a:p>
            <a:fld id="{E7AAEB55-2799-4846-99DF-6E20790C8BAC}" type="slidenum">
              <a:rPr lang="en-US" smtClean="0"/>
              <a:pPr/>
              <a:t>27</a:t>
            </a:fld>
            <a:endParaRPr lang="en-US" dirty="0"/>
          </a:p>
        </p:txBody>
      </p:sp>
      <p:sp>
        <p:nvSpPr>
          <p:cNvPr id="6" name="Content Placeholder 3">
            <a:extLst>
              <a:ext uri="{FF2B5EF4-FFF2-40B4-BE49-F238E27FC236}">
                <a16:creationId xmlns:a16="http://schemas.microsoft.com/office/drawing/2014/main" id="{EE362C8B-B3EF-70EB-18CA-E1C904D924AC}"/>
              </a:ext>
            </a:extLst>
          </p:cNvPr>
          <p:cNvSpPr>
            <a:spLocks noGrp="1"/>
          </p:cNvSpPr>
          <p:nvPr>
            <p:ph idx="13"/>
          </p:nvPr>
        </p:nvSpPr>
        <p:spPr>
          <a:xfrm>
            <a:off x="1280843" y="769143"/>
            <a:ext cx="10868025" cy="5336381"/>
          </a:xfrm>
        </p:spPr>
        <p:txBody>
          <a:bodyPr>
            <a:normAutofit fontScale="92500" lnSpcReduction="10000"/>
          </a:bodyPr>
          <a:lstStyle/>
          <a:p>
            <a:pPr marL="457200" lvl="1" indent="0">
              <a:buNone/>
            </a:pPr>
            <a:r>
              <a:rPr lang="en-US" b="1" dirty="0"/>
              <a:t>As a visitor to the area, would you prefer to have US 212 east of Cooke City plowed during the winter season?</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dirty="0"/>
              <a:t>A strong majority of respondents (n=117) indicated they preferred the section of US 212 to remain unplowed.</a:t>
            </a:r>
          </a:p>
        </p:txBody>
      </p:sp>
      <p:sp>
        <p:nvSpPr>
          <p:cNvPr id="9" name="Title 1">
            <a:extLst>
              <a:ext uri="{FF2B5EF4-FFF2-40B4-BE49-F238E27FC236}">
                <a16:creationId xmlns:a16="http://schemas.microsoft.com/office/drawing/2014/main" id="{40469B63-34A5-43D0-F81E-CB6CF174CEEA}"/>
              </a:ext>
            </a:extLst>
          </p:cNvPr>
          <p:cNvSpPr>
            <a:spLocks noGrp="1"/>
          </p:cNvSpPr>
          <p:nvPr>
            <p:ph type="title"/>
          </p:nvPr>
        </p:nvSpPr>
        <p:spPr>
          <a:xfrm rot="16200000">
            <a:off x="-2449243" y="2857500"/>
            <a:ext cx="6356352" cy="1371600"/>
          </a:xfrm>
        </p:spPr>
        <p:txBody>
          <a:bodyPr>
            <a:noAutofit/>
          </a:bodyPr>
          <a:lstStyle/>
          <a:p>
            <a:r>
              <a:rPr lang="en-US" sz="2800" dirty="0"/>
              <a:t>Hypothetical scenarios: visitors</a:t>
            </a:r>
          </a:p>
        </p:txBody>
      </p:sp>
      <p:pic>
        <p:nvPicPr>
          <p:cNvPr id="2" name="Picture 1">
            <a:extLst>
              <a:ext uri="{FF2B5EF4-FFF2-40B4-BE49-F238E27FC236}">
                <a16:creationId xmlns:a16="http://schemas.microsoft.com/office/drawing/2014/main" id="{EC961B19-CBB5-BDBB-81B9-998C41B379F5}"/>
              </a:ext>
            </a:extLst>
          </p:cNvPr>
          <p:cNvPicPr>
            <a:picLocks noChangeAspect="1"/>
          </p:cNvPicPr>
          <p:nvPr/>
        </p:nvPicPr>
        <p:blipFill>
          <a:blip r:embed="rId3"/>
          <a:stretch>
            <a:fillRect/>
          </a:stretch>
        </p:blipFill>
        <p:spPr>
          <a:xfrm>
            <a:off x="2652444" y="1711392"/>
            <a:ext cx="7394834" cy="3435216"/>
          </a:xfrm>
          <a:prstGeom prst="rect">
            <a:avLst/>
          </a:prstGeom>
        </p:spPr>
      </p:pic>
    </p:spTree>
    <p:extLst>
      <p:ext uri="{BB962C8B-B14F-4D97-AF65-F5344CB8AC3E}">
        <p14:creationId xmlns:p14="http://schemas.microsoft.com/office/powerpoint/2010/main" val="3973334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3F5516-2BA5-57C9-F4EB-3BF493653147}"/>
              </a:ext>
            </a:extLst>
          </p:cNvPr>
          <p:cNvSpPr>
            <a:spLocks noGrp="1"/>
          </p:cNvSpPr>
          <p:nvPr>
            <p:ph type="sldNum" sz="quarter" idx="12"/>
          </p:nvPr>
        </p:nvSpPr>
        <p:spPr/>
        <p:txBody>
          <a:bodyPr/>
          <a:lstStyle/>
          <a:p>
            <a:fld id="{E7AAEB55-2799-4846-99DF-6E20790C8BAC}" type="slidenum">
              <a:rPr lang="en-US" smtClean="0"/>
              <a:pPr/>
              <a:t>28</a:t>
            </a:fld>
            <a:endParaRPr lang="en-US" dirty="0"/>
          </a:p>
        </p:txBody>
      </p:sp>
      <p:sp>
        <p:nvSpPr>
          <p:cNvPr id="6" name="Content Placeholder 3">
            <a:extLst>
              <a:ext uri="{FF2B5EF4-FFF2-40B4-BE49-F238E27FC236}">
                <a16:creationId xmlns:a16="http://schemas.microsoft.com/office/drawing/2014/main" id="{EE362C8B-B3EF-70EB-18CA-E1C904D924AC}"/>
              </a:ext>
            </a:extLst>
          </p:cNvPr>
          <p:cNvSpPr>
            <a:spLocks noGrp="1"/>
          </p:cNvSpPr>
          <p:nvPr>
            <p:ph idx="13"/>
          </p:nvPr>
        </p:nvSpPr>
        <p:spPr>
          <a:xfrm>
            <a:off x="1261793" y="136524"/>
            <a:ext cx="10473007" cy="6873875"/>
          </a:xfrm>
        </p:spPr>
        <p:txBody>
          <a:bodyPr>
            <a:normAutofit fontScale="77500" lnSpcReduction="20000"/>
          </a:bodyPr>
          <a:lstStyle/>
          <a:p>
            <a:pPr lvl="1"/>
            <a:r>
              <a:rPr lang="en-US" b="1" dirty="0"/>
              <a:t>How would plowing US 212 east of Cooke City, </a:t>
            </a:r>
            <a:r>
              <a:rPr lang="en-US" b="1" u="sng" dirty="0"/>
              <a:t>without adding any replacement trails or parking</a:t>
            </a:r>
            <a:r>
              <a:rPr lang="en-US" b="1" dirty="0"/>
              <a:t>, influence your likelihood to visit Cooke City/Silver Gate Area for winter recreation?</a:t>
            </a:r>
          </a:p>
          <a:p>
            <a:pPr lvl="1"/>
            <a:r>
              <a:rPr lang="en-US" b="1" dirty="0"/>
              <a:t>How would plowing US 212 east of Cooke City, </a:t>
            </a:r>
            <a:r>
              <a:rPr lang="en-US" b="1" u="sng" dirty="0"/>
              <a:t>with the addition of replacement trails and parking</a:t>
            </a:r>
            <a:r>
              <a:rPr lang="en-US" b="1" dirty="0"/>
              <a:t>, influence your likelihood to visit Cooke City/Silver Gate Area for winter recreation?</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r>
              <a:rPr lang="en-US" dirty="0"/>
              <a:t>Under the scenario in which no replacement trails or additional parking are provided, respondents (n=117) indicate a net 20.5% reduction in the likelihood of visiting for winter recreation. However, this net reduction is reduced to 2.5% if replacement trails and parking are provided.</a:t>
            </a:r>
          </a:p>
          <a:p>
            <a:pPr marL="457200" lvl="1" indent="0">
              <a:buNone/>
            </a:pPr>
            <a:endParaRPr lang="en-US" dirty="0"/>
          </a:p>
          <a:p>
            <a:pPr lvl="1"/>
            <a:r>
              <a:rPr lang="en-US" dirty="0"/>
              <a:t>If respondents entered Cooke City on a snowmobile via US 212 (n=22), 6 indicated they would be more likely to visit, 4 indicated less likely, 10 indicated no influence, and 2 were unsure, under the condition that a replacement trail and parking is created.</a:t>
            </a:r>
          </a:p>
        </p:txBody>
      </p:sp>
      <p:sp>
        <p:nvSpPr>
          <p:cNvPr id="9" name="Title 1">
            <a:extLst>
              <a:ext uri="{FF2B5EF4-FFF2-40B4-BE49-F238E27FC236}">
                <a16:creationId xmlns:a16="http://schemas.microsoft.com/office/drawing/2014/main" id="{40469B63-34A5-43D0-F81E-CB6CF174CEEA}"/>
              </a:ext>
            </a:extLst>
          </p:cNvPr>
          <p:cNvSpPr>
            <a:spLocks noGrp="1"/>
          </p:cNvSpPr>
          <p:nvPr>
            <p:ph type="title"/>
          </p:nvPr>
        </p:nvSpPr>
        <p:spPr>
          <a:xfrm rot="16200000">
            <a:off x="-2449243" y="2857500"/>
            <a:ext cx="6356352" cy="1371600"/>
          </a:xfrm>
        </p:spPr>
        <p:txBody>
          <a:bodyPr>
            <a:noAutofit/>
          </a:bodyPr>
          <a:lstStyle/>
          <a:p>
            <a:r>
              <a:rPr lang="en-US" sz="2800" dirty="0"/>
              <a:t>Hypothetical scenarios: visitors</a:t>
            </a:r>
          </a:p>
        </p:txBody>
      </p:sp>
      <p:pic>
        <p:nvPicPr>
          <p:cNvPr id="4" name="Picture 3">
            <a:extLst>
              <a:ext uri="{FF2B5EF4-FFF2-40B4-BE49-F238E27FC236}">
                <a16:creationId xmlns:a16="http://schemas.microsoft.com/office/drawing/2014/main" id="{CEEF077B-F682-F061-B1A9-AD0F3A4C3A5C}"/>
              </a:ext>
            </a:extLst>
          </p:cNvPr>
          <p:cNvPicPr>
            <a:picLocks noChangeAspect="1"/>
          </p:cNvPicPr>
          <p:nvPr/>
        </p:nvPicPr>
        <p:blipFill>
          <a:blip r:embed="rId3"/>
          <a:stretch>
            <a:fillRect/>
          </a:stretch>
        </p:blipFill>
        <p:spPr>
          <a:xfrm>
            <a:off x="3189517" y="1295400"/>
            <a:ext cx="6887268" cy="3206020"/>
          </a:xfrm>
          <a:prstGeom prst="rect">
            <a:avLst/>
          </a:prstGeom>
        </p:spPr>
      </p:pic>
    </p:spTree>
    <p:extLst>
      <p:ext uri="{BB962C8B-B14F-4D97-AF65-F5344CB8AC3E}">
        <p14:creationId xmlns:p14="http://schemas.microsoft.com/office/powerpoint/2010/main" val="94249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29</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198408" y="365125"/>
            <a:ext cx="11155391" cy="1325563"/>
          </a:xfrm>
        </p:spPr>
        <p:txBody>
          <a:bodyPr>
            <a:normAutofit fontScale="90000"/>
          </a:bodyPr>
          <a:lstStyle/>
          <a:p>
            <a:r>
              <a:rPr lang="en-US" dirty="0"/>
              <a:t>Additional data related to scenarios: Snowmobiling Permits</a:t>
            </a:r>
          </a:p>
        </p:txBody>
      </p:sp>
      <p:sp>
        <p:nvSpPr>
          <p:cNvPr id="4" name="Content Placeholder 3">
            <a:extLst>
              <a:ext uri="{FF2B5EF4-FFF2-40B4-BE49-F238E27FC236}">
                <a16:creationId xmlns:a16="http://schemas.microsoft.com/office/drawing/2014/main" id="{70C4DEA1-8532-14CB-4AE8-A5374AE4E1D3}"/>
              </a:ext>
            </a:extLst>
          </p:cNvPr>
          <p:cNvSpPr>
            <a:spLocks noGrp="1"/>
          </p:cNvSpPr>
          <p:nvPr>
            <p:ph idx="13"/>
          </p:nvPr>
        </p:nvSpPr>
        <p:spPr>
          <a:xfrm>
            <a:off x="198408" y="1502569"/>
            <a:ext cx="9026695" cy="5041900"/>
          </a:xfrm>
        </p:spPr>
        <p:txBody>
          <a:bodyPr>
            <a:normAutofit/>
          </a:bodyPr>
          <a:lstStyle/>
          <a:p>
            <a:r>
              <a:rPr lang="en-US" b="1" dirty="0"/>
              <a:t>In 2023, 1,879 known non-resident snow trail passes were issued by vendors in Montana. Leading states/provinces of origin include:</a:t>
            </a:r>
          </a:p>
          <a:p>
            <a:pPr lvl="1"/>
            <a:r>
              <a:rPr lang="en-US" dirty="0"/>
              <a:t>MN-396, ID-234, ND-224, WA-205, WI-156, AB-81</a:t>
            </a:r>
          </a:p>
          <a:p>
            <a:pPr marL="457200" lvl="1" indent="0">
              <a:buNone/>
            </a:pPr>
            <a:endParaRPr lang="en-US" b="1" dirty="0"/>
          </a:p>
          <a:p>
            <a:r>
              <a:rPr lang="en-US" b="1" dirty="0"/>
              <a:t>In the 2024 winter visitor survey, Montana respondents were most likely (94%) to have driven in from Gardiner. 67% of Minnesota respondents indicated a similar arrival mode.</a:t>
            </a:r>
          </a:p>
        </p:txBody>
      </p:sp>
      <p:pic>
        <p:nvPicPr>
          <p:cNvPr id="6" name="Picture 5">
            <a:extLst>
              <a:ext uri="{FF2B5EF4-FFF2-40B4-BE49-F238E27FC236}">
                <a16:creationId xmlns:a16="http://schemas.microsoft.com/office/drawing/2014/main" id="{4BA3041F-8BAA-4254-B452-C394691ABB87}"/>
              </a:ext>
            </a:extLst>
          </p:cNvPr>
          <p:cNvPicPr>
            <a:picLocks noChangeAspect="1"/>
          </p:cNvPicPr>
          <p:nvPr/>
        </p:nvPicPr>
        <p:blipFill>
          <a:blip r:embed="rId3"/>
          <a:stretch>
            <a:fillRect/>
          </a:stretch>
        </p:blipFill>
        <p:spPr>
          <a:xfrm>
            <a:off x="9225103" y="2339975"/>
            <a:ext cx="2768489" cy="4016375"/>
          </a:xfrm>
          <a:prstGeom prst="rect">
            <a:avLst/>
          </a:prstGeom>
        </p:spPr>
      </p:pic>
      <p:sp>
        <p:nvSpPr>
          <p:cNvPr id="7" name="TextBox 6">
            <a:extLst>
              <a:ext uri="{FF2B5EF4-FFF2-40B4-BE49-F238E27FC236}">
                <a16:creationId xmlns:a16="http://schemas.microsoft.com/office/drawing/2014/main" id="{417C5C6E-13D2-EB00-EF36-03178EEF3E3A}"/>
              </a:ext>
            </a:extLst>
          </p:cNvPr>
          <p:cNvSpPr txBox="1"/>
          <p:nvPr/>
        </p:nvSpPr>
        <p:spPr>
          <a:xfrm>
            <a:off x="9225103" y="1873250"/>
            <a:ext cx="2811492" cy="584775"/>
          </a:xfrm>
          <a:prstGeom prst="rect">
            <a:avLst/>
          </a:prstGeom>
          <a:noFill/>
        </p:spPr>
        <p:txBody>
          <a:bodyPr wrap="square" rtlCol="0">
            <a:spAutoFit/>
          </a:bodyPr>
          <a:lstStyle/>
          <a:p>
            <a:pPr algn="ctr"/>
            <a:r>
              <a:rPr lang="en-US" sz="1600" dirty="0"/>
              <a:t>Respondent Origins – 2024 Winter Visitor Survey</a:t>
            </a:r>
          </a:p>
        </p:txBody>
      </p:sp>
    </p:spTree>
    <p:extLst>
      <p:ext uri="{BB962C8B-B14F-4D97-AF65-F5344CB8AC3E}">
        <p14:creationId xmlns:p14="http://schemas.microsoft.com/office/powerpoint/2010/main" val="306595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99F0-4DB3-EEAB-8868-CDAF0C78DE1D}"/>
              </a:ext>
            </a:extLst>
          </p:cNvPr>
          <p:cNvSpPr>
            <a:spLocks noGrp="1"/>
          </p:cNvSpPr>
          <p:nvPr>
            <p:ph type="title"/>
          </p:nvPr>
        </p:nvSpPr>
        <p:spPr>
          <a:xfrm>
            <a:off x="361590" y="416703"/>
            <a:ext cx="9715499" cy="1325563"/>
          </a:xfrm>
        </p:spPr>
        <p:txBody>
          <a:bodyPr/>
          <a:lstStyle/>
          <a:p>
            <a:r>
              <a:rPr lang="en-US" dirty="0"/>
              <a:t>Introduction</a:t>
            </a:r>
          </a:p>
        </p:txBody>
      </p:sp>
      <p:sp>
        <p:nvSpPr>
          <p:cNvPr id="3" name="Slide Number Placeholder 2">
            <a:extLst>
              <a:ext uri="{FF2B5EF4-FFF2-40B4-BE49-F238E27FC236}">
                <a16:creationId xmlns:a16="http://schemas.microsoft.com/office/drawing/2014/main" id="{4C21DF82-9792-1D48-30FF-31C7A0EF3201}"/>
              </a:ext>
            </a:extLst>
          </p:cNvPr>
          <p:cNvSpPr>
            <a:spLocks noGrp="1"/>
          </p:cNvSpPr>
          <p:nvPr>
            <p:ph type="sldNum" sz="quarter" idx="12"/>
          </p:nvPr>
        </p:nvSpPr>
        <p:spPr/>
        <p:txBody>
          <a:bodyPr/>
          <a:lstStyle/>
          <a:p>
            <a:fld id="{E7AAEB55-2799-4846-99DF-6E20790C8BAC}" type="slidenum">
              <a:rPr lang="en-US" smtClean="0"/>
              <a:pPr/>
              <a:t>3</a:t>
            </a:fld>
            <a:endParaRPr lang="en-US" dirty="0"/>
          </a:p>
        </p:txBody>
      </p:sp>
      <p:sp>
        <p:nvSpPr>
          <p:cNvPr id="4" name="Content Placeholder 3">
            <a:extLst>
              <a:ext uri="{FF2B5EF4-FFF2-40B4-BE49-F238E27FC236}">
                <a16:creationId xmlns:a16="http://schemas.microsoft.com/office/drawing/2014/main" id="{F3E52729-C6BE-298F-D91C-8E4EDBBBF52B}"/>
              </a:ext>
            </a:extLst>
          </p:cNvPr>
          <p:cNvSpPr>
            <a:spLocks noGrp="1"/>
          </p:cNvSpPr>
          <p:nvPr>
            <p:ph idx="13"/>
          </p:nvPr>
        </p:nvSpPr>
        <p:spPr>
          <a:xfrm>
            <a:off x="-13678" y="1624539"/>
            <a:ext cx="12028697" cy="4731811"/>
          </a:xfrm>
        </p:spPr>
        <p:txBody>
          <a:bodyPr>
            <a:normAutofit/>
          </a:bodyPr>
          <a:lstStyle/>
          <a:p>
            <a:pPr marL="0" indent="0">
              <a:buNone/>
            </a:pPr>
            <a:r>
              <a:rPr lang="en-US" b="1" dirty="0"/>
              <a:t>The purpose of this study phase is multi-faceted including:</a:t>
            </a:r>
          </a:p>
          <a:p>
            <a:pPr marL="514350" indent="-514350">
              <a:buAutoNum type="arabicParenR"/>
            </a:pPr>
            <a:r>
              <a:rPr lang="en-US" b="1" dirty="0"/>
              <a:t>To explore tourism spending by season using ITRR’s comprehensive data; </a:t>
            </a:r>
          </a:p>
          <a:p>
            <a:pPr marL="514350" indent="-514350">
              <a:buAutoNum type="arabicParenR"/>
            </a:pPr>
            <a:r>
              <a:rPr lang="en-US" b="1" dirty="0"/>
              <a:t>To identify trends in resort and lodging tax data; </a:t>
            </a:r>
          </a:p>
          <a:p>
            <a:pPr marL="514350" indent="-514350">
              <a:buAutoNum type="arabicParenR"/>
            </a:pPr>
            <a:r>
              <a:rPr lang="en-US" b="1" dirty="0"/>
              <a:t>And, to use these data and the information garnered from the previous phases to build scenarios that explore how changes in recreational access impact the local area and beyond.</a:t>
            </a:r>
          </a:p>
          <a:p>
            <a:pPr marL="514350" indent="-514350">
              <a:buAutoNum type="arabicParenR"/>
            </a:pPr>
            <a:endParaRPr lang="en-US" b="1" dirty="0"/>
          </a:p>
          <a:p>
            <a:pPr marL="0" indent="0">
              <a:buNone/>
            </a:pPr>
            <a:r>
              <a:rPr lang="en-US" b="1" dirty="0"/>
              <a:t>While much of the secondary data comes from Montana, Wyoming implications are also highlighted throughout using current research.</a:t>
            </a:r>
          </a:p>
        </p:txBody>
      </p:sp>
    </p:spTree>
    <p:extLst>
      <p:ext uri="{BB962C8B-B14F-4D97-AF65-F5344CB8AC3E}">
        <p14:creationId xmlns:p14="http://schemas.microsoft.com/office/powerpoint/2010/main" val="2413130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03513-1916-F491-68A7-F8A1A5DE0333}"/>
              </a:ext>
            </a:extLst>
          </p:cNvPr>
          <p:cNvSpPr>
            <a:spLocks noGrp="1"/>
          </p:cNvSpPr>
          <p:nvPr>
            <p:ph type="sldNum" sz="quarter" idx="12"/>
          </p:nvPr>
        </p:nvSpPr>
        <p:spPr/>
        <p:txBody>
          <a:bodyPr/>
          <a:lstStyle/>
          <a:p>
            <a:fld id="{E7AAEB55-2799-4846-99DF-6E20790C8BAC}" type="slidenum">
              <a:rPr lang="en-US" smtClean="0"/>
              <a:pPr/>
              <a:t>30</a:t>
            </a:fld>
            <a:endParaRPr lang="en-US" dirty="0"/>
          </a:p>
        </p:txBody>
      </p:sp>
      <p:sp>
        <p:nvSpPr>
          <p:cNvPr id="3" name="Title 2">
            <a:extLst>
              <a:ext uri="{FF2B5EF4-FFF2-40B4-BE49-F238E27FC236}">
                <a16:creationId xmlns:a16="http://schemas.microsoft.com/office/drawing/2014/main" id="{9773F4CE-9D8E-53D4-34E4-05948C926F31}"/>
              </a:ext>
            </a:extLst>
          </p:cNvPr>
          <p:cNvSpPr>
            <a:spLocks noGrp="1"/>
          </p:cNvSpPr>
          <p:nvPr>
            <p:ph type="title"/>
          </p:nvPr>
        </p:nvSpPr>
        <p:spPr>
          <a:xfrm>
            <a:off x="628752" y="3819007"/>
            <a:ext cx="8696223" cy="2254384"/>
          </a:xfrm>
        </p:spPr>
        <p:txBody>
          <a:bodyPr/>
          <a:lstStyle/>
          <a:p>
            <a:r>
              <a:rPr lang="en-US" sz="6600" dirty="0"/>
              <a:t>CONCLUSION &amp; KEY TAKEAWAYS</a:t>
            </a:r>
          </a:p>
        </p:txBody>
      </p:sp>
    </p:spTree>
    <p:extLst>
      <p:ext uri="{BB962C8B-B14F-4D97-AF65-F5344CB8AC3E}">
        <p14:creationId xmlns:p14="http://schemas.microsoft.com/office/powerpoint/2010/main" val="404613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31</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68292" y="353823"/>
            <a:ext cx="10990233" cy="1325563"/>
          </a:xfrm>
        </p:spPr>
        <p:txBody>
          <a:bodyPr>
            <a:normAutofit/>
          </a:bodyPr>
          <a:lstStyle/>
          <a:p>
            <a:r>
              <a:rPr lang="en-US" sz="2400" dirty="0"/>
              <a:t>Key findings: </a:t>
            </a:r>
            <a:br>
              <a:rPr lang="en-US" sz="2400" dirty="0"/>
            </a:br>
            <a:r>
              <a:rPr lang="en-US" sz="2400" dirty="0"/>
              <a:t>Expected Status Quo – No Plowing</a:t>
            </a:r>
          </a:p>
        </p:txBody>
      </p:sp>
      <p:sp>
        <p:nvSpPr>
          <p:cNvPr id="9" name="TextBox 8">
            <a:extLst>
              <a:ext uri="{FF2B5EF4-FFF2-40B4-BE49-F238E27FC236}">
                <a16:creationId xmlns:a16="http://schemas.microsoft.com/office/drawing/2014/main" id="{918285FA-B287-8E73-3B03-12432AC01270}"/>
              </a:ext>
            </a:extLst>
          </p:cNvPr>
          <p:cNvSpPr txBox="1"/>
          <p:nvPr/>
        </p:nvSpPr>
        <p:spPr>
          <a:xfrm>
            <a:off x="68292" y="1711646"/>
            <a:ext cx="11761758" cy="4827266"/>
          </a:xfrm>
          <a:prstGeom prst="rect">
            <a:avLst/>
          </a:prstGeom>
          <a:noFill/>
        </p:spPr>
        <p:txBody>
          <a:bodyPr wrap="square">
            <a:normAutofit fontScale="77500" lnSpcReduction="20000"/>
          </a:bodyPr>
          <a:lstStyle/>
          <a:p>
            <a:pPr marL="285750" indent="-285750">
              <a:buFont typeface="Arial" panose="020B0604020202020204" pitchFamily="34" charset="0"/>
              <a:buChar char="•"/>
            </a:pPr>
            <a:r>
              <a:rPr lang="en-US" sz="2400" b="1" dirty="0"/>
              <a:t>Lodging Tax / Resort Tax</a:t>
            </a:r>
          </a:p>
          <a:p>
            <a:pPr marL="742950" lvl="1" indent="-285750">
              <a:buFont typeface="Arial" panose="020B0604020202020204" pitchFamily="34" charset="0"/>
              <a:buChar char="•"/>
            </a:pPr>
            <a:r>
              <a:rPr lang="en-US" sz="2400" dirty="0"/>
              <a:t>All else remaining the same, revenue in quarter one may be expected to remain consistent with previous years, making up approximately 16% of total annual revenue and increasing at an average annual rate of 1-2%.</a:t>
            </a:r>
          </a:p>
          <a:p>
            <a:pPr lvl="1"/>
            <a:endParaRPr lang="en-US" sz="2400" dirty="0"/>
          </a:p>
          <a:p>
            <a:pPr lvl="1"/>
            <a:r>
              <a:rPr lang="en-US" sz="2400" dirty="0"/>
              <a:t>   </a:t>
            </a:r>
          </a:p>
          <a:p>
            <a:pPr marL="285750" indent="-285750">
              <a:buFont typeface="Arial" panose="020B0604020202020204" pitchFamily="34" charset="0"/>
              <a:buChar char="•"/>
            </a:pPr>
            <a:r>
              <a:rPr lang="en-US" sz="2400" b="1" dirty="0"/>
              <a:t>Visitation/Expenditures</a:t>
            </a:r>
          </a:p>
          <a:p>
            <a:pPr marL="742950" lvl="1" indent="-285750">
              <a:buFont typeface="Arial" panose="020B0604020202020204" pitchFamily="34" charset="0"/>
              <a:buChar char="•"/>
            </a:pPr>
            <a:r>
              <a:rPr lang="en-US" sz="2400" dirty="0"/>
              <a:t>4,500 groups on average visiting and/or staying overnight in quarter 1.</a:t>
            </a:r>
          </a:p>
          <a:p>
            <a:pPr marL="742950" lvl="1" indent="-285750">
              <a:buFont typeface="Arial" panose="020B0604020202020204" pitchFamily="34" charset="0"/>
              <a:buChar char="•"/>
            </a:pPr>
            <a:r>
              <a:rPr lang="en-US" sz="2400" dirty="0"/>
              <a:t>Ave Daily Spend = $196.21 per group per day, of which roughly $100 is subject to resort tax.</a:t>
            </a:r>
          </a:p>
          <a:p>
            <a:pPr marL="742950" lvl="1" indent="-285750">
              <a:buFont typeface="Arial" panose="020B0604020202020204" pitchFamily="34" charset="0"/>
              <a:buChar char="•"/>
            </a:pPr>
            <a:r>
              <a:rPr lang="en-US" sz="2400" dirty="0"/>
              <a:t>Visiting groups in the winter report to stay 3.95 days in Cooke City area.</a:t>
            </a:r>
          </a:p>
          <a:p>
            <a:pPr marL="742950" lvl="1" indent="-285750">
              <a:buFont typeface="Arial" panose="020B0604020202020204" pitchFamily="34" charset="0"/>
              <a:buChar char="•"/>
            </a:pPr>
            <a:r>
              <a:rPr lang="en-US" sz="2400" dirty="0"/>
              <a:t>Yields roughly $1.5-$1.8 million in taxable spending in the area, generating funds for property tax relief, sewer upgrades, and other capital improvements.</a:t>
            </a:r>
          </a:p>
          <a:p>
            <a:pPr lvl="1"/>
            <a:endParaRPr lang="en-US" sz="2400" dirty="0"/>
          </a:p>
          <a:p>
            <a:pPr lvl="1"/>
            <a:endParaRPr lang="en-US" sz="2400" dirty="0"/>
          </a:p>
          <a:p>
            <a:pPr marL="285750" indent="-285750">
              <a:buFont typeface="Arial" panose="020B0604020202020204" pitchFamily="34" charset="0"/>
              <a:buChar char="•"/>
            </a:pPr>
            <a:r>
              <a:rPr lang="en-US" sz="2400" b="1" dirty="0"/>
              <a:t>Resident Concerns and Challenges</a:t>
            </a:r>
          </a:p>
          <a:p>
            <a:pPr marL="742950" lvl="1" indent="-285750">
              <a:buFont typeface="Arial" panose="020B0604020202020204" pitchFamily="34" charset="0"/>
              <a:buChar char="•"/>
            </a:pPr>
            <a:r>
              <a:rPr lang="en-US" sz="2400" dirty="0"/>
              <a:t>Winter access to/from Cooke City area remains one of the most cited (45% of respondents) challenges for those living in the great Cooke City area, with 1/3 of respondents indicating it as their top concern.</a:t>
            </a:r>
          </a:p>
          <a:p>
            <a:pPr marL="742950" lvl="1" indent="-285750">
              <a:buFont typeface="Arial" panose="020B0604020202020204" pitchFamily="34" charset="0"/>
              <a:buChar char="•"/>
            </a:pPr>
            <a:r>
              <a:rPr lang="en-US" sz="2400" dirty="0"/>
              <a:t>Emergency services was the top-rated quality of life attribute scored by area residents (4.5 out of 5). While it drops to a score of 3.7 (out of 5) in satisfaction with performance, 62% of respondents provided it a score of 4 or greater. </a:t>
            </a:r>
          </a:p>
        </p:txBody>
      </p:sp>
    </p:spTree>
    <p:extLst>
      <p:ext uri="{BB962C8B-B14F-4D97-AF65-F5344CB8AC3E}">
        <p14:creationId xmlns:p14="http://schemas.microsoft.com/office/powerpoint/2010/main" val="2850758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32</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68292" y="353823"/>
            <a:ext cx="10990233" cy="1325563"/>
          </a:xfrm>
        </p:spPr>
        <p:txBody>
          <a:bodyPr>
            <a:normAutofit/>
          </a:bodyPr>
          <a:lstStyle/>
          <a:p>
            <a:r>
              <a:rPr lang="en-US" sz="2400" dirty="0"/>
              <a:t>Key findings: </a:t>
            </a:r>
            <a:br>
              <a:rPr lang="en-US" sz="2400" dirty="0"/>
            </a:br>
            <a:r>
              <a:rPr lang="en-US" sz="2400" dirty="0"/>
              <a:t>Expected Changes – Plow and no replacement</a:t>
            </a:r>
          </a:p>
        </p:txBody>
      </p:sp>
      <p:sp>
        <p:nvSpPr>
          <p:cNvPr id="3" name="TextBox 2">
            <a:extLst>
              <a:ext uri="{FF2B5EF4-FFF2-40B4-BE49-F238E27FC236}">
                <a16:creationId xmlns:a16="http://schemas.microsoft.com/office/drawing/2014/main" id="{DD6E14E9-16BC-F5A3-146E-D673D29EBD3D}"/>
              </a:ext>
            </a:extLst>
          </p:cNvPr>
          <p:cNvSpPr txBox="1"/>
          <p:nvPr/>
        </p:nvSpPr>
        <p:spPr>
          <a:xfrm>
            <a:off x="68292" y="1711646"/>
            <a:ext cx="11761758" cy="4827266"/>
          </a:xfrm>
          <a:prstGeom prst="rect">
            <a:avLst/>
          </a:prstGeom>
          <a:noFill/>
        </p:spPr>
        <p:txBody>
          <a:bodyPr wrap="square">
            <a:normAutofit fontScale="77500" lnSpcReduction="20000"/>
          </a:bodyPr>
          <a:lstStyle/>
          <a:p>
            <a:pPr marL="285750" indent="-285750">
              <a:buFont typeface="Arial" panose="020B0604020202020204" pitchFamily="34" charset="0"/>
              <a:buChar char="•"/>
            </a:pPr>
            <a:r>
              <a:rPr lang="en-US" sz="2400" b="1" dirty="0"/>
              <a:t>Current Visitation Change</a:t>
            </a:r>
          </a:p>
          <a:p>
            <a:pPr marL="742950" lvl="1" indent="-285750">
              <a:buFont typeface="Arial" panose="020B0604020202020204" pitchFamily="34" charset="0"/>
              <a:buChar char="•"/>
            </a:pPr>
            <a:r>
              <a:rPr lang="en-US" sz="2400" dirty="0"/>
              <a:t>Based on the survey conducted of winter visitors in Cooke City, a net reduction of </a:t>
            </a:r>
            <a:r>
              <a:rPr lang="en-US" sz="2400" b="1" u="sng" dirty="0"/>
              <a:t>20.5% in the likelihood of visiting </a:t>
            </a:r>
            <a:r>
              <a:rPr lang="en-US" sz="2400" dirty="0"/>
              <a:t>is predicted. Should this result in an actual loss of 20.5% in visitation during quarter one:</a:t>
            </a:r>
          </a:p>
          <a:p>
            <a:pPr marL="1200150" lvl="2" indent="-285750">
              <a:buFont typeface="Arial" panose="020B0604020202020204" pitchFamily="34" charset="0"/>
              <a:buChar char="•"/>
            </a:pPr>
            <a:r>
              <a:rPr lang="en-US" sz="2400" dirty="0"/>
              <a:t>Total visitation reduced to 3,578 groups; loss of 923.</a:t>
            </a:r>
          </a:p>
          <a:p>
            <a:pPr marL="1200150" lvl="2" indent="-285750">
              <a:buFont typeface="Arial" panose="020B0604020202020204" pitchFamily="34" charset="0"/>
              <a:buChar char="•"/>
            </a:pPr>
            <a:r>
              <a:rPr lang="en-US" sz="2400" dirty="0"/>
              <a:t>Taxable spending in the area may be reduced to $1.2-$1.4 million</a:t>
            </a:r>
          </a:p>
          <a:p>
            <a:pPr marL="1200150" lvl="2" indent="-285750">
              <a:buFont typeface="Arial" panose="020B0604020202020204" pitchFamily="34" charset="0"/>
              <a:buChar char="•"/>
            </a:pPr>
            <a:r>
              <a:rPr lang="en-US" sz="2400" u="sng" dirty="0"/>
              <a:t>Overall annual spending</a:t>
            </a:r>
            <a:r>
              <a:rPr lang="en-US" sz="2400" dirty="0"/>
              <a:t> in the area, as well as resort and lodging tax collections could be expected to be reduced by 3-4%.</a:t>
            </a:r>
          </a:p>
          <a:p>
            <a:pPr lvl="2"/>
            <a:endParaRPr lang="en-US" sz="2400" dirty="0"/>
          </a:p>
          <a:p>
            <a:pPr marL="285750" indent="-285750">
              <a:buFont typeface="Arial" panose="020B0604020202020204" pitchFamily="34" charset="0"/>
              <a:buChar char="•"/>
            </a:pPr>
            <a:r>
              <a:rPr lang="en-US" sz="2400" b="1" dirty="0"/>
              <a:t>Enticing New Visitation</a:t>
            </a:r>
          </a:p>
          <a:p>
            <a:pPr marL="742950" lvl="1" indent="-285750">
              <a:buFont typeface="Arial" panose="020B0604020202020204" pitchFamily="34" charset="0"/>
              <a:buChar char="•"/>
            </a:pPr>
            <a:r>
              <a:rPr lang="en-US" sz="2400" dirty="0"/>
              <a:t>Park County, MT residents largely express no change in their likelihood of visiting the Cooke City area in the winter, thus no expected change in spending from these residents.</a:t>
            </a:r>
          </a:p>
          <a:p>
            <a:pPr marL="742950" lvl="1" indent="-285750">
              <a:buFont typeface="Arial" panose="020B0604020202020204" pitchFamily="34" charset="0"/>
              <a:buChar char="•"/>
            </a:pPr>
            <a:r>
              <a:rPr lang="en-US" sz="2400" dirty="0"/>
              <a:t>Park County WY residents did express some increased likelihood (3.4 on a scale of 5, with 5= Very Likely) of visiting the area for winter recreation, with 33% indicating very likely. Given the proximity of these Park County WY residents, it is likely that their length of stay in the area will be considerably shorter than the 3.95 days of current visitors; roughly 1/3 of the length of stay. Thus, it would require roughly 3,000 group visits per winter to offset the potential loss in current visitors.  </a:t>
            </a:r>
          </a:p>
          <a:p>
            <a:pPr lvl="1"/>
            <a:endParaRPr lang="en-US" sz="2400" dirty="0"/>
          </a:p>
          <a:p>
            <a:pPr marL="285750" indent="-285750">
              <a:buFont typeface="Arial" panose="020B0604020202020204" pitchFamily="34" charset="0"/>
              <a:buChar char="•"/>
            </a:pPr>
            <a:r>
              <a:rPr lang="en-US" sz="2400" b="1" dirty="0"/>
              <a:t>Resident Concerns and Challenges</a:t>
            </a:r>
          </a:p>
          <a:p>
            <a:pPr marL="742950" lvl="1" indent="-285750">
              <a:buFont typeface="Arial" panose="020B0604020202020204" pitchFamily="34" charset="0"/>
              <a:buChar char="•"/>
            </a:pPr>
            <a:r>
              <a:rPr lang="en-US" sz="2400" dirty="0"/>
              <a:t>Plowing without replacement may address the voiced concern of Cooke City residents regarding winter access and potentially increase performance satisfaction with emergency services.</a:t>
            </a:r>
          </a:p>
        </p:txBody>
      </p:sp>
    </p:spTree>
    <p:extLst>
      <p:ext uri="{BB962C8B-B14F-4D97-AF65-F5344CB8AC3E}">
        <p14:creationId xmlns:p14="http://schemas.microsoft.com/office/powerpoint/2010/main" val="3440231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33</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68292" y="353823"/>
            <a:ext cx="10990233" cy="1325563"/>
          </a:xfrm>
        </p:spPr>
        <p:txBody>
          <a:bodyPr>
            <a:noAutofit/>
          </a:bodyPr>
          <a:lstStyle/>
          <a:p>
            <a:r>
              <a:rPr lang="en-US" sz="2800" dirty="0"/>
              <a:t>Key findings:</a:t>
            </a:r>
            <a:br>
              <a:rPr lang="en-US" sz="2800" dirty="0"/>
            </a:br>
            <a:r>
              <a:rPr lang="en-US" sz="2800" dirty="0"/>
              <a:t>Expected changes - plow and replace</a:t>
            </a:r>
          </a:p>
        </p:txBody>
      </p:sp>
      <p:sp>
        <p:nvSpPr>
          <p:cNvPr id="3" name="TextBox 2">
            <a:extLst>
              <a:ext uri="{FF2B5EF4-FFF2-40B4-BE49-F238E27FC236}">
                <a16:creationId xmlns:a16="http://schemas.microsoft.com/office/drawing/2014/main" id="{1353CCC4-5979-6AA4-2B84-535AB3E6CAC1}"/>
              </a:ext>
            </a:extLst>
          </p:cNvPr>
          <p:cNvSpPr txBox="1"/>
          <p:nvPr/>
        </p:nvSpPr>
        <p:spPr>
          <a:xfrm>
            <a:off x="68292" y="1711646"/>
            <a:ext cx="11761758" cy="4827266"/>
          </a:xfrm>
          <a:prstGeom prst="rect">
            <a:avLst/>
          </a:prstGeom>
          <a:noFill/>
        </p:spPr>
        <p:txBody>
          <a:bodyPr wrap="square">
            <a:normAutofit fontScale="77500" lnSpcReduction="20000"/>
          </a:bodyPr>
          <a:lstStyle/>
          <a:p>
            <a:pPr marL="285750" indent="-285750">
              <a:buFont typeface="Arial" panose="020B0604020202020204" pitchFamily="34" charset="0"/>
              <a:buChar char="•"/>
            </a:pPr>
            <a:r>
              <a:rPr lang="en-US" sz="2400" b="1" dirty="0"/>
              <a:t>Current Visitation Change</a:t>
            </a:r>
          </a:p>
          <a:p>
            <a:pPr marL="742950" lvl="1" indent="-285750">
              <a:buFont typeface="Arial" panose="020B0604020202020204" pitchFamily="34" charset="0"/>
              <a:buChar char="•"/>
            </a:pPr>
            <a:r>
              <a:rPr lang="en-US" sz="2400" dirty="0"/>
              <a:t>Based on the survey conducted of winter visitors in Cooke City, a </a:t>
            </a:r>
            <a:r>
              <a:rPr lang="en-US" sz="2400" b="1" u="sng" dirty="0"/>
              <a:t>net reduction of 2.5% </a:t>
            </a:r>
            <a:r>
              <a:rPr lang="en-US" sz="2400" dirty="0"/>
              <a:t>in likelihood to visit is predicted. Should this result in an actual loss of 2.5% in visitation during quarter one:</a:t>
            </a:r>
          </a:p>
          <a:p>
            <a:pPr marL="1200150" lvl="2" indent="-285750">
              <a:buFont typeface="Arial" panose="020B0604020202020204" pitchFamily="34" charset="0"/>
              <a:buChar char="•"/>
            </a:pPr>
            <a:r>
              <a:rPr lang="en-US" sz="2400" dirty="0"/>
              <a:t>Total visitation reduced to 4,388 groups; loss of 113.</a:t>
            </a:r>
          </a:p>
          <a:p>
            <a:pPr marL="1200150" lvl="2" indent="-285750">
              <a:buFont typeface="Arial" panose="020B0604020202020204" pitchFamily="34" charset="0"/>
              <a:buChar char="•"/>
            </a:pPr>
            <a:r>
              <a:rPr lang="en-US" sz="2400" dirty="0"/>
              <a:t>Taxable spending in the area may be reduced to $1.4-$1.7 million.</a:t>
            </a:r>
          </a:p>
          <a:p>
            <a:pPr marL="1200150" lvl="2" indent="-285750">
              <a:buFont typeface="Arial" panose="020B0604020202020204" pitchFamily="34" charset="0"/>
              <a:buChar char="•"/>
            </a:pPr>
            <a:r>
              <a:rPr lang="en-US" sz="2400" u="sng" dirty="0"/>
              <a:t>Overall annual spending</a:t>
            </a:r>
            <a:r>
              <a:rPr lang="en-US" sz="2400" dirty="0"/>
              <a:t> in the area, as well as resort and lodging tax collections could be expected to be reduced by &lt;0.5%.</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Enticing New Visitation</a:t>
            </a:r>
          </a:p>
          <a:p>
            <a:pPr marL="742950" lvl="1" indent="-285750">
              <a:buFont typeface="Arial" panose="020B0604020202020204" pitchFamily="34" charset="0"/>
              <a:buChar char="•"/>
            </a:pPr>
            <a:r>
              <a:rPr lang="en-US" sz="2400" dirty="0"/>
              <a:t>Park County, MT residents largely express a small positive change in their likelihood of visiting the Cooke City area in the winter; (3.2 on a scale of 5, with 5= Very Likely)</a:t>
            </a:r>
          </a:p>
          <a:p>
            <a:pPr marL="742950" lvl="1" indent="-285750">
              <a:buFont typeface="Arial" panose="020B0604020202020204" pitchFamily="34" charset="0"/>
              <a:buChar char="•"/>
            </a:pPr>
            <a:r>
              <a:rPr lang="en-US" sz="2400" dirty="0"/>
              <a:t>Park County WY residents expressed a strong increased likelihood (3.6 on a scale of 5, with 5= Very Likely) of visiting the area for winter recreation, with 36% indicating very likely. Given the proximity of these Park County WY residents, it is likely that their length of stay in the area will be considerably shorter than the 3.95 days of current visitors; roughly 1/3 of the length of stay. Thus, it would require roughly 300 group visits per winter to offset the potential loss in current visitors.  </a:t>
            </a:r>
          </a:p>
          <a:p>
            <a:pPr lvl="1"/>
            <a:endParaRPr lang="en-US" sz="2400" dirty="0"/>
          </a:p>
          <a:p>
            <a:pPr marL="285750" indent="-285750">
              <a:buFont typeface="Arial" panose="020B0604020202020204" pitchFamily="34" charset="0"/>
              <a:buChar char="•"/>
            </a:pPr>
            <a:r>
              <a:rPr lang="en-US" sz="2400" b="1" dirty="0"/>
              <a:t>Resident Concerns and Challenges</a:t>
            </a:r>
          </a:p>
          <a:p>
            <a:pPr marL="742950" lvl="1" indent="-285750">
              <a:buFont typeface="Arial" panose="020B0604020202020204" pitchFamily="34" charset="0"/>
              <a:buChar char="•"/>
            </a:pPr>
            <a:r>
              <a:rPr lang="en-US" sz="2400" dirty="0"/>
              <a:t>Plowing without replacement may address the voiced concern of Cooke City residents regarding winter access and potentially increase the performance satisfaction with emergency services.</a:t>
            </a:r>
          </a:p>
        </p:txBody>
      </p:sp>
    </p:spTree>
    <p:extLst>
      <p:ext uri="{BB962C8B-B14F-4D97-AF65-F5344CB8AC3E}">
        <p14:creationId xmlns:p14="http://schemas.microsoft.com/office/powerpoint/2010/main" val="3613992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2B0F6-9DAE-01A5-E130-600E742CD16D}"/>
              </a:ext>
            </a:extLst>
          </p:cNvPr>
          <p:cNvSpPr>
            <a:spLocks noGrp="1"/>
          </p:cNvSpPr>
          <p:nvPr>
            <p:ph type="sldNum" sz="quarter" idx="12"/>
          </p:nvPr>
        </p:nvSpPr>
        <p:spPr/>
        <p:txBody>
          <a:bodyPr/>
          <a:lstStyle/>
          <a:p>
            <a:fld id="{E7AAEB55-2799-4846-99DF-6E20790C8BAC}" type="slidenum">
              <a:rPr lang="en-US" smtClean="0"/>
              <a:pPr/>
              <a:t>34</a:t>
            </a:fld>
            <a:endParaRPr lang="en-US" dirty="0"/>
          </a:p>
        </p:txBody>
      </p:sp>
      <p:sp>
        <p:nvSpPr>
          <p:cNvPr id="5" name="Title 4">
            <a:extLst>
              <a:ext uri="{FF2B5EF4-FFF2-40B4-BE49-F238E27FC236}">
                <a16:creationId xmlns:a16="http://schemas.microsoft.com/office/drawing/2014/main" id="{3F47B18A-5C68-FFBE-6BB5-E5A55EADE920}"/>
              </a:ext>
            </a:extLst>
          </p:cNvPr>
          <p:cNvSpPr>
            <a:spLocks noGrp="1"/>
          </p:cNvSpPr>
          <p:nvPr>
            <p:ph type="title"/>
          </p:nvPr>
        </p:nvSpPr>
        <p:spPr>
          <a:xfrm>
            <a:off x="0" y="327590"/>
            <a:ext cx="9715499" cy="1325563"/>
          </a:xfrm>
        </p:spPr>
        <p:txBody>
          <a:bodyPr/>
          <a:lstStyle/>
          <a:p>
            <a:r>
              <a:rPr lang="en-US" dirty="0"/>
              <a:t>Key findings</a:t>
            </a:r>
          </a:p>
        </p:txBody>
      </p:sp>
      <p:sp>
        <p:nvSpPr>
          <p:cNvPr id="10" name="TextBox 9">
            <a:extLst>
              <a:ext uri="{FF2B5EF4-FFF2-40B4-BE49-F238E27FC236}">
                <a16:creationId xmlns:a16="http://schemas.microsoft.com/office/drawing/2014/main" id="{3D399F4A-EDA2-2C3B-2DEE-FE76EB2D5D48}"/>
              </a:ext>
            </a:extLst>
          </p:cNvPr>
          <p:cNvSpPr txBox="1"/>
          <p:nvPr/>
        </p:nvSpPr>
        <p:spPr>
          <a:xfrm>
            <a:off x="209551" y="1653153"/>
            <a:ext cx="11405448" cy="4877257"/>
          </a:xfrm>
          <a:prstGeom prst="rect">
            <a:avLst/>
          </a:prstGeom>
          <a:noFill/>
        </p:spPr>
        <p:txBody>
          <a:bodyPr wrap="square">
            <a:normAutofit lnSpcReduction="10000"/>
          </a:bodyPr>
          <a:lstStyle/>
          <a:p>
            <a:pPr marL="285750" indent="-285750">
              <a:buFont typeface="Arial" panose="020B0604020202020204" pitchFamily="34" charset="0"/>
              <a:buChar char="•"/>
            </a:pPr>
            <a:r>
              <a:rPr lang="en-US" sz="2000" dirty="0"/>
              <a:t>Compared to the rest of Park County, MT, </a:t>
            </a:r>
            <a:r>
              <a:rPr lang="en-US" sz="2000" b="1" u="sng" dirty="0"/>
              <a:t>the Cooke City Silver Gate area has a slightly higher quarter 1 (winter) visitation proportion</a:t>
            </a:r>
            <a:r>
              <a:rPr lang="en-US" sz="2000" dirty="0"/>
              <a:t>; 16% vs 10%, relative to revenues for the whole year.</a:t>
            </a:r>
          </a:p>
          <a:p>
            <a:endParaRPr lang="en-US" sz="2000" dirty="0"/>
          </a:p>
          <a:p>
            <a:pPr marL="285750" indent="-285750">
              <a:buFont typeface="Arial" panose="020B0604020202020204" pitchFamily="34" charset="0"/>
              <a:buChar char="•"/>
            </a:pPr>
            <a:r>
              <a:rPr lang="en-US" sz="2000" dirty="0"/>
              <a:t>Across surveys conducted of residents both in the Cooke City/Silver Gate area, as well as those in the greater Park County WY and MT areas, the </a:t>
            </a:r>
            <a:r>
              <a:rPr lang="en-US" sz="2000" b="1" u="sng" dirty="0"/>
              <a:t>option to open and maintain US 212, while also creating alternative trails and parking performed the strongest out of each of those considered.</a:t>
            </a:r>
          </a:p>
          <a:p>
            <a:endParaRPr lang="en-US" sz="2000" dirty="0"/>
          </a:p>
          <a:p>
            <a:pPr marL="285750" indent="-285750">
              <a:buFont typeface="Arial" panose="020B0604020202020204" pitchFamily="34" charset="0"/>
              <a:buChar char="•"/>
            </a:pPr>
            <a:r>
              <a:rPr lang="en-US" sz="2000" dirty="0"/>
              <a:t>While current visitors strongly preferred the option to leave US212 unplowed, they indicated only a </a:t>
            </a:r>
            <a:r>
              <a:rPr lang="en-US" sz="2000" b="1" u="sng" dirty="0"/>
              <a:t>slight decrease in the likelihood (2.5% net) of visiting if an alternative trail and parking area was established.</a:t>
            </a:r>
          </a:p>
          <a:p>
            <a:endParaRPr lang="en-US" sz="2000" dirty="0"/>
          </a:p>
          <a:p>
            <a:pPr marL="285750" indent="-285750">
              <a:buFont typeface="Arial" panose="020B0604020202020204" pitchFamily="34" charset="0"/>
              <a:buChar char="•"/>
            </a:pPr>
            <a:r>
              <a:rPr lang="en-US" sz="2000" b="1" u="sng" dirty="0"/>
              <a:t>Increased interest in winter recreation in the area by both residents of MT and WY Park Counties appears more than sufficient to offset any net loss in current visitors.</a:t>
            </a:r>
            <a:r>
              <a:rPr lang="en-US" sz="2000" dirty="0"/>
              <a:t>  This increased interest was expressed across recreation types, including motorized sports.</a:t>
            </a:r>
          </a:p>
          <a:p>
            <a:endParaRPr lang="en-US" sz="2000" dirty="0"/>
          </a:p>
          <a:p>
            <a:pPr marL="285750" indent="-285750">
              <a:buFont typeface="Arial" panose="020B0604020202020204" pitchFamily="34" charset="0"/>
              <a:buChar char="•"/>
            </a:pPr>
            <a:r>
              <a:rPr lang="en-US" sz="2000" dirty="0"/>
              <a:t>Current resident concerns over winter access may be alleviated under the plow and replace option, though does come at an estimated maintenance cost of roughly $6,000-$7,000 per mile per year.</a:t>
            </a:r>
          </a:p>
        </p:txBody>
      </p:sp>
    </p:spTree>
    <p:extLst>
      <p:ext uri="{BB962C8B-B14F-4D97-AF65-F5344CB8AC3E}">
        <p14:creationId xmlns:p14="http://schemas.microsoft.com/office/powerpoint/2010/main" val="289107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a:extLst>
              <a:ext uri="{FF2B5EF4-FFF2-40B4-BE49-F238E27FC236}">
                <a16:creationId xmlns:a16="http://schemas.microsoft.com/office/drawing/2014/main" id="{728BA932-D12D-B8A4-5CC3-FE0EB6B44701}"/>
              </a:ext>
            </a:extLst>
          </p:cNvPr>
          <p:cNvPicPr>
            <a:picLocks noChangeAspect="1"/>
          </p:cNvPicPr>
          <p:nvPr/>
        </p:nvPicPr>
        <p:blipFill rotWithShape="1">
          <a:blip r:embed="rId3"/>
          <a:srcRect l="20966" t="1412" r="29127" b="-507"/>
          <a:stretch/>
        </p:blipFill>
        <p:spPr>
          <a:xfrm>
            <a:off x="-107474" y="0"/>
            <a:ext cx="6203474" cy="6893277"/>
          </a:xfrm>
          <a:prstGeom prst="rect">
            <a:avLst/>
          </a:prstGeom>
        </p:spPr>
      </p:pic>
    </p:spTree>
    <p:extLst>
      <p:ext uri="{BB962C8B-B14F-4D97-AF65-F5344CB8AC3E}">
        <p14:creationId xmlns:p14="http://schemas.microsoft.com/office/powerpoint/2010/main" val="429168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A03513-1916-F491-68A7-F8A1A5DE0333}"/>
              </a:ext>
            </a:extLst>
          </p:cNvPr>
          <p:cNvSpPr>
            <a:spLocks noGrp="1"/>
          </p:cNvSpPr>
          <p:nvPr>
            <p:ph type="sldNum" sz="quarter" idx="12"/>
          </p:nvPr>
        </p:nvSpPr>
        <p:spPr/>
        <p:txBody>
          <a:bodyPr/>
          <a:lstStyle/>
          <a:p>
            <a:fld id="{E7AAEB55-2799-4846-99DF-6E20790C8BAC}" type="slidenum">
              <a:rPr lang="en-US" smtClean="0"/>
              <a:pPr/>
              <a:t>4</a:t>
            </a:fld>
            <a:endParaRPr lang="en-US" dirty="0"/>
          </a:p>
        </p:txBody>
      </p:sp>
      <p:sp>
        <p:nvSpPr>
          <p:cNvPr id="3" name="Title 2">
            <a:extLst>
              <a:ext uri="{FF2B5EF4-FFF2-40B4-BE49-F238E27FC236}">
                <a16:creationId xmlns:a16="http://schemas.microsoft.com/office/drawing/2014/main" id="{9773F4CE-9D8E-53D4-34E4-05948C926F31}"/>
              </a:ext>
            </a:extLst>
          </p:cNvPr>
          <p:cNvSpPr>
            <a:spLocks noGrp="1"/>
          </p:cNvSpPr>
          <p:nvPr>
            <p:ph type="title"/>
          </p:nvPr>
        </p:nvSpPr>
        <p:spPr>
          <a:xfrm>
            <a:off x="628752" y="3819007"/>
            <a:ext cx="11239398" cy="2254384"/>
          </a:xfrm>
        </p:spPr>
        <p:txBody>
          <a:bodyPr/>
          <a:lstStyle/>
          <a:p>
            <a:r>
              <a:rPr lang="en-US" sz="6600" dirty="0"/>
              <a:t>Regional tourism overview</a:t>
            </a:r>
          </a:p>
        </p:txBody>
      </p:sp>
    </p:spTree>
    <p:extLst>
      <p:ext uri="{BB962C8B-B14F-4D97-AF65-F5344CB8AC3E}">
        <p14:creationId xmlns:p14="http://schemas.microsoft.com/office/powerpoint/2010/main" val="166126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CB2231-FB7E-59AF-509A-A28FBEC76730}"/>
              </a:ext>
            </a:extLst>
          </p:cNvPr>
          <p:cNvSpPr>
            <a:spLocks noGrp="1"/>
          </p:cNvSpPr>
          <p:nvPr>
            <p:ph idx="13"/>
          </p:nvPr>
        </p:nvSpPr>
        <p:spPr>
          <a:xfrm>
            <a:off x="1588338" y="1492095"/>
            <a:ext cx="9594012" cy="5516952"/>
          </a:xfrm>
        </p:spPr>
        <p:txBody>
          <a:bodyPr/>
          <a:lstStyle/>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4670D529-8CAE-1A0E-AF18-562DA7BF5BD0}"/>
              </a:ext>
            </a:extLst>
          </p:cNvPr>
          <p:cNvSpPr>
            <a:spLocks noGrp="1"/>
          </p:cNvSpPr>
          <p:nvPr>
            <p:ph type="title"/>
          </p:nvPr>
        </p:nvSpPr>
        <p:spPr/>
        <p:txBody>
          <a:bodyPr/>
          <a:lstStyle/>
          <a:p>
            <a:r>
              <a:rPr lang="en-US" dirty="0"/>
              <a:t>Visitation overview</a:t>
            </a:r>
          </a:p>
        </p:txBody>
      </p:sp>
      <p:sp>
        <p:nvSpPr>
          <p:cNvPr id="3" name="Slide Number Placeholder 2">
            <a:extLst>
              <a:ext uri="{FF2B5EF4-FFF2-40B4-BE49-F238E27FC236}">
                <a16:creationId xmlns:a16="http://schemas.microsoft.com/office/drawing/2014/main" id="{95242A47-6227-1ECE-B164-488A6D91ADE8}"/>
              </a:ext>
            </a:extLst>
          </p:cNvPr>
          <p:cNvSpPr>
            <a:spLocks noGrp="1"/>
          </p:cNvSpPr>
          <p:nvPr>
            <p:ph type="sldNum" sz="quarter" idx="12"/>
          </p:nvPr>
        </p:nvSpPr>
        <p:spPr/>
        <p:txBody>
          <a:bodyPr/>
          <a:lstStyle/>
          <a:p>
            <a:fld id="{E7AAEB55-2799-4846-99DF-6E20790C8BAC}" type="slidenum">
              <a:rPr lang="en-US" smtClean="0"/>
              <a:pPr/>
              <a:t>5</a:t>
            </a:fld>
            <a:endParaRPr lang="en-US" dirty="0"/>
          </a:p>
        </p:txBody>
      </p:sp>
      <p:sp>
        <p:nvSpPr>
          <p:cNvPr id="5" name="TextBox 4">
            <a:extLst>
              <a:ext uri="{FF2B5EF4-FFF2-40B4-BE49-F238E27FC236}">
                <a16:creationId xmlns:a16="http://schemas.microsoft.com/office/drawing/2014/main" id="{C5BDF337-13CD-9365-1953-EF8EE393FDB5}"/>
              </a:ext>
            </a:extLst>
          </p:cNvPr>
          <p:cNvSpPr txBox="1"/>
          <p:nvPr/>
        </p:nvSpPr>
        <p:spPr>
          <a:xfrm>
            <a:off x="1288001" y="1869441"/>
            <a:ext cx="10703973" cy="461665"/>
          </a:xfrm>
          <a:prstGeom prst="rect">
            <a:avLst/>
          </a:prstGeom>
          <a:noFill/>
        </p:spPr>
        <p:txBody>
          <a:bodyPr wrap="square" rtlCol="0">
            <a:spAutoFit/>
          </a:bodyPr>
          <a:lstStyle/>
          <a:p>
            <a:r>
              <a:rPr lang="en-US" sz="2400" b="1" cap="small" dirty="0">
                <a:solidFill>
                  <a:schemeClr val="tx2"/>
                </a:solidFill>
                <a:latin typeface="+mj-lt"/>
              </a:rPr>
              <a:t>Nonresident spending contributes $8.21 billion in total economic output</a:t>
            </a:r>
          </a:p>
        </p:txBody>
      </p:sp>
      <p:sp>
        <p:nvSpPr>
          <p:cNvPr id="7" name="Content Placeholder 3">
            <a:extLst>
              <a:ext uri="{FF2B5EF4-FFF2-40B4-BE49-F238E27FC236}">
                <a16:creationId xmlns:a16="http://schemas.microsoft.com/office/drawing/2014/main" id="{8F2EC547-9CE1-E3DB-CF72-F18F593A963F}"/>
              </a:ext>
            </a:extLst>
          </p:cNvPr>
          <p:cNvSpPr txBox="1">
            <a:spLocks/>
          </p:cNvSpPr>
          <p:nvPr/>
        </p:nvSpPr>
        <p:spPr>
          <a:xfrm>
            <a:off x="1288001" y="975924"/>
            <a:ext cx="10663689" cy="55169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2023, nonresident visitors to Montana spent an estimated $5.45 billion in the state. </a:t>
            </a:r>
          </a:p>
          <a:p>
            <a:pPr marL="0" indent="0">
              <a:buNone/>
            </a:pPr>
            <a:endParaRPr lang="en-US" dirty="0"/>
          </a:p>
          <a:p>
            <a:pPr marL="0" indent="0">
              <a:buNone/>
            </a:pPr>
            <a:endParaRPr lang="en-US" dirty="0"/>
          </a:p>
          <a:p>
            <a:r>
              <a:rPr lang="en-US" dirty="0"/>
              <a:t>On average, traveling groups spent $</a:t>
            </a:r>
            <a:r>
              <a:rPr lang="en-US" b="1" u="sng" dirty="0"/>
              <a:t>195 per day while in Montana</a:t>
            </a:r>
          </a:p>
          <a:p>
            <a:pPr marL="0" indent="0">
              <a:buNone/>
            </a:pPr>
            <a:endParaRPr lang="en-US" b="1" u="sng" dirty="0"/>
          </a:p>
          <a:p>
            <a:r>
              <a:rPr lang="en-US" dirty="0"/>
              <a:t>44% of groups arrive in the 3</a:t>
            </a:r>
            <a:r>
              <a:rPr lang="en-US" baseline="30000" dirty="0"/>
              <a:t>rd</a:t>
            </a:r>
            <a:r>
              <a:rPr lang="en-US" dirty="0"/>
              <a:t> quarter (Jul-Sep) and spend 5.7 nights in the state, while </a:t>
            </a:r>
            <a:r>
              <a:rPr lang="en-US" b="1" u="sng" dirty="0"/>
              <a:t>13% arrive in 1</a:t>
            </a:r>
            <a:r>
              <a:rPr lang="en-US" b="1" u="sng" baseline="30000" dirty="0"/>
              <a:t>st</a:t>
            </a:r>
            <a:r>
              <a:rPr lang="en-US" b="1" u="sng" dirty="0"/>
              <a:t> quarter (Jan-Mar) and spend 4.1 nights.</a:t>
            </a:r>
          </a:p>
          <a:p>
            <a:pPr marL="0" indent="0">
              <a:buNone/>
            </a:pPr>
            <a:endParaRPr lang="en-US" b="1" u="sng" dirty="0"/>
          </a:p>
          <a:p>
            <a:r>
              <a:rPr lang="en-US" b="1" u="sng" dirty="0"/>
              <a:t>Quarter 1 contributes 11% to total expenditures, while quarter 3 contributes 52%</a:t>
            </a:r>
          </a:p>
          <a:p>
            <a:endParaRPr lang="en-US" dirty="0"/>
          </a:p>
          <a:p>
            <a:endParaRPr lang="en-US" dirty="0"/>
          </a:p>
          <a:p>
            <a:endParaRPr lang="en-US" dirty="0"/>
          </a:p>
          <a:p>
            <a:pPr marL="0" indent="0">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CDCD3C5A-D30D-1713-5C61-71C9726FD383}"/>
              </a:ext>
            </a:extLst>
          </p:cNvPr>
          <p:cNvSpPr txBox="1">
            <a:spLocks/>
          </p:cNvSpPr>
          <p:nvPr/>
        </p:nvSpPr>
        <p:spPr>
          <a:xfrm>
            <a:off x="1288001" y="-138274"/>
            <a:ext cx="10561099"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2023 Montana nonresident traveler expenditures &amp; economic contribution</a:t>
            </a:r>
          </a:p>
        </p:txBody>
      </p:sp>
      <p:sp>
        <p:nvSpPr>
          <p:cNvPr id="12" name="TextBox 11">
            <a:extLst>
              <a:ext uri="{FF2B5EF4-FFF2-40B4-BE49-F238E27FC236}">
                <a16:creationId xmlns:a16="http://schemas.microsoft.com/office/drawing/2014/main" id="{62A5026A-54EF-5D9A-9A20-33E1222E461C}"/>
              </a:ext>
            </a:extLst>
          </p:cNvPr>
          <p:cNvSpPr txBox="1"/>
          <p:nvPr/>
        </p:nvSpPr>
        <p:spPr>
          <a:xfrm>
            <a:off x="1328283" y="6038255"/>
            <a:ext cx="8663442" cy="646331"/>
          </a:xfrm>
          <a:prstGeom prst="rect">
            <a:avLst/>
          </a:prstGeom>
          <a:noFill/>
        </p:spPr>
        <p:txBody>
          <a:bodyPr wrap="square">
            <a:spAutoFit/>
          </a:bodyPr>
          <a:lstStyle/>
          <a:p>
            <a:r>
              <a:rPr lang="en-US" sz="1200" b="0" i="0" dirty="0">
                <a:solidFill>
                  <a:schemeClr val="bg1">
                    <a:lumMod val="65000"/>
                  </a:schemeClr>
                </a:solidFill>
                <a:effectLst/>
                <a:highlight>
                  <a:srgbClr val="FFFFFF"/>
                </a:highlight>
                <a:latin typeface="Arial" panose="020B0604020202020204" pitchFamily="34" charset="0"/>
              </a:rPr>
              <a:t>Grau, Kara, "2023 Estimates - Nonresident Visitation, Expenditures, and Economic Contribution" (2024). </a:t>
            </a:r>
            <a:r>
              <a:rPr lang="en-US" sz="1200" b="0" i="1" dirty="0">
                <a:solidFill>
                  <a:schemeClr val="bg1">
                    <a:lumMod val="65000"/>
                  </a:schemeClr>
                </a:solidFill>
                <a:effectLst/>
                <a:highlight>
                  <a:srgbClr val="FFFFFF"/>
                </a:highlight>
                <a:latin typeface="Arial" panose="020B0604020202020204" pitchFamily="34" charset="0"/>
              </a:rPr>
              <a:t>Institute for Tourism and Recreation Research Publications</a:t>
            </a:r>
            <a:r>
              <a:rPr lang="en-US" sz="1200" b="0" i="0" dirty="0">
                <a:solidFill>
                  <a:schemeClr val="bg1">
                    <a:lumMod val="65000"/>
                  </a:schemeClr>
                </a:solidFill>
                <a:effectLst/>
                <a:highlight>
                  <a:srgbClr val="FFFFFF"/>
                </a:highlight>
                <a:latin typeface="Arial" panose="020B0604020202020204" pitchFamily="34" charset="0"/>
              </a:rPr>
              <a:t>. 459.</a:t>
            </a:r>
            <a:br>
              <a:rPr lang="en-US" sz="1200" dirty="0"/>
            </a:br>
            <a:r>
              <a:rPr lang="en-US" sz="1200" b="0" i="0" dirty="0">
                <a:solidFill>
                  <a:srgbClr val="000000"/>
                </a:solidFill>
                <a:effectLst/>
                <a:highlight>
                  <a:srgbClr val="FFFFFF"/>
                </a:highlight>
                <a:latin typeface="Arial" panose="020B0604020202020204" pitchFamily="34" charset="0"/>
                <a:hlinkClick r:id="rId2"/>
              </a:rPr>
              <a:t>https://scholarworks.umt.edu/itrr_pubs/459</a:t>
            </a:r>
            <a:r>
              <a:rPr lang="en-US" sz="1200" b="0" i="0" dirty="0">
                <a:solidFill>
                  <a:srgbClr val="000000"/>
                </a:solidFill>
                <a:effectLst/>
                <a:highlight>
                  <a:srgbClr val="FFFFFF"/>
                </a:highlight>
                <a:latin typeface="Arial" panose="020B0604020202020204" pitchFamily="34" charset="0"/>
              </a:rPr>
              <a:t> </a:t>
            </a:r>
            <a:endParaRPr lang="en-US" sz="1200" dirty="0"/>
          </a:p>
        </p:txBody>
      </p:sp>
    </p:spTree>
    <p:extLst>
      <p:ext uri="{BB962C8B-B14F-4D97-AF65-F5344CB8AC3E}">
        <p14:creationId xmlns:p14="http://schemas.microsoft.com/office/powerpoint/2010/main" val="261230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CB2231-FB7E-59AF-509A-A28FBEC76730}"/>
              </a:ext>
            </a:extLst>
          </p:cNvPr>
          <p:cNvSpPr>
            <a:spLocks noGrp="1"/>
          </p:cNvSpPr>
          <p:nvPr>
            <p:ph idx="13"/>
          </p:nvPr>
        </p:nvSpPr>
        <p:spPr>
          <a:xfrm>
            <a:off x="1588338" y="1492095"/>
            <a:ext cx="9594012" cy="5516952"/>
          </a:xfrm>
        </p:spPr>
        <p:txBody>
          <a:bodyPr/>
          <a:lstStyle/>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4670D529-8CAE-1A0E-AF18-562DA7BF5BD0}"/>
              </a:ext>
            </a:extLst>
          </p:cNvPr>
          <p:cNvSpPr>
            <a:spLocks noGrp="1"/>
          </p:cNvSpPr>
          <p:nvPr>
            <p:ph type="title"/>
          </p:nvPr>
        </p:nvSpPr>
        <p:spPr>
          <a:xfrm rot="16200000">
            <a:off x="-2164541" y="2587141"/>
            <a:ext cx="5816063" cy="1371600"/>
          </a:xfrm>
        </p:spPr>
        <p:txBody>
          <a:bodyPr/>
          <a:lstStyle/>
          <a:p>
            <a:r>
              <a:rPr lang="en-US" dirty="0"/>
              <a:t>Visitation overview</a:t>
            </a:r>
          </a:p>
        </p:txBody>
      </p:sp>
      <p:sp>
        <p:nvSpPr>
          <p:cNvPr id="3" name="Slide Number Placeholder 2">
            <a:extLst>
              <a:ext uri="{FF2B5EF4-FFF2-40B4-BE49-F238E27FC236}">
                <a16:creationId xmlns:a16="http://schemas.microsoft.com/office/drawing/2014/main" id="{95242A47-6227-1ECE-B164-488A6D91ADE8}"/>
              </a:ext>
            </a:extLst>
          </p:cNvPr>
          <p:cNvSpPr>
            <a:spLocks noGrp="1"/>
          </p:cNvSpPr>
          <p:nvPr>
            <p:ph type="sldNum" sz="quarter" idx="12"/>
          </p:nvPr>
        </p:nvSpPr>
        <p:spPr/>
        <p:txBody>
          <a:bodyPr/>
          <a:lstStyle/>
          <a:p>
            <a:fld id="{E7AAEB55-2799-4846-99DF-6E20790C8BAC}" type="slidenum">
              <a:rPr lang="en-US" smtClean="0"/>
              <a:pPr/>
              <a:t>6</a:t>
            </a:fld>
            <a:endParaRPr lang="en-US" dirty="0"/>
          </a:p>
        </p:txBody>
      </p:sp>
      <p:sp>
        <p:nvSpPr>
          <p:cNvPr id="7" name="Content Placeholder 3">
            <a:extLst>
              <a:ext uri="{FF2B5EF4-FFF2-40B4-BE49-F238E27FC236}">
                <a16:creationId xmlns:a16="http://schemas.microsoft.com/office/drawing/2014/main" id="{8F2EC547-9CE1-E3DB-CF72-F18F593A963F}"/>
              </a:ext>
            </a:extLst>
          </p:cNvPr>
          <p:cNvSpPr txBox="1">
            <a:spLocks/>
          </p:cNvSpPr>
          <p:nvPr/>
        </p:nvSpPr>
        <p:spPr>
          <a:xfrm>
            <a:off x="1588338" y="1341048"/>
            <a:ext cx="10663689" cy="5516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2022, nonresident visitors to Yellowstone Country spent an estimated $1.54 billion in the region, contributing $2.3 billion in total economic output. </a:t>
            </a:r>
          </a:p>
          <a:p>
            <a:pPr marL="0" indent="0">
              <a:buNone/>
            </a:pPr>
            <a:endParaRPr lang="en-US" dirty="0"/>
          </a:p>
          <a:p>
            <a:endParaRPr lang="en-US" dirty="0"/>
          </a:p>
          <a:p>
            <a:endParaRPr lang="en-US" dirty="0"/>
          </a:p>
          <a:p>
            <a:pPr marL="0" indent="0">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CDCD3C5A-D30D-1713-5C61-71C9726FD383}"/>
              </a:ext>
            </a:extLst>
          </p:cNvPr>
          <p:cNvSpPr txBox="1">
            <a:spLocks/>
          </p:cNvSpPr>
          <p:nvPr/>
        </p:nvSpPr>
        <p:spPr>
          <a:xfrm>
            <a:off x="1288001" y="211964"/>
            <a:ext cx="1086086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2022 Yellowstone country nonresident traveler expenditures &amp; economic contribution</a:t>
            </a:r>
          </a:p>
        </p:txBody>
      </p:sp>
      <p:sp>
        <p:nvSpPr>
          <p:cNvPr id="12" name="TextBox 11">
            <a:extLst>
              <a:ext uri="{FF2B5EF4-FFF2-40B4-BE49-F238E27FC236}">
                <a16:creationId xmlns:a16="http://schemas.microsoft.com/office/drawing/2014/main" id="{62A5026A-54EF-5D9A-9A20-33E1222E461C}"/>
              </a:ext>
            </a:extLst>
          </p:cNvPr>
          <p:cNvSpPr txBox="1"/>
          <p:nvPr/>
        </p:nvSpPr>
        <p:spPr>
          <a:xfrm>
            <a:off x="1318758" y="6169710"/>
            <a:ext cx="8663442" cy="646331"/>
          </a:xfrm>
          <a:prstGeom prst="rect">
            <a:avLst/>
          </a:prstGeom>
          <a:noFill/>
        </p:spPr>
        <p:txBody>
          <a:bodyPr wrap="square">
            <a:spAutoFit/>
          </a:bodyPr>
          <a:lstStyle/>
          <a:p>
            <a:r>
              <a:rPr lang="en-US" sz="1200" b="0" i="0" dirty="0">
                <a:solidFill>
                  <a:schemeClr val="bg1">
                    <a:lumMod val="65000"/>
                  </a:schemeClr>
                </a:solidFill>
                <a:effectLst/>
                <a:highlight>
                  <a:srgbClr val="FFFFFF"/>
                </a:highlight>
                <a:latin typeface="Arial" panose="020B0604020202020204" pitchFamily="34" charset="0"/>
              </a:rPr>
              <a:t>Grau, Kara, "Montana Travel Region &amp; Counties - Economic Contribution of 2021/2022 Averaged Nonresident Travel Spending" (2023). Institute for Tourism and Recreation Research Publications. 446.</a:t>
            </a:r>
          </a:p>
          <a:p>
            <a:r>
              <a:rPr lang="en-US" sz="1200" b="0" i="0" dirty="0">
                <a:solidFill>
                  <a:schemeClr val="bg1">
                    <a:lumMod val="65000"/>
                  </a:schemeClr>
                </a:solidFill>
                <a:effectLst/>
                <a:highlight>
                  <a:srgbClr val="FFFFFF"/>
                </a:highlight>
                <a:latin typeface="Arial" panose="020B0604020202020204" pitchFamily="34" charset="0"/>
                <a:hlinkClick r:id="rId2"/>
              </a:rPr>
              <a:t>https://scholarworks.umt.edu/itrr_pubs/446</a:t>
            </a:r>
            <a:r>
              <a:rPr lang="en-US" sz="1200" b="0" i="0" dirty="0">
                <a:solidFill>
                  <a:schemeClr val="bg1">
                    <a:lumMod val="65000"/>
                  </a:schemeClr>
                </a:solidFill>
                <a:effectLst/>
                <a:highlight>
                  <a:srgbClr val="FFFFFF"/>
                </a:highlight>
                <a:latin typeface="Arial" panose="020B0604020202020204" pitchFamily="34" charset="0"/>
              </a:rPr>
              <a:t> </a:t>
            </a:r>
            <a:endParaRPr lang="en-US" sz="1200" dirty="0"/>
          </a:p>
        </p:txBody>
      </p:sp>
      <p:pic>
        <p:nvPicPr>
          <p:cNvPr id="6" name="Picture 5">
            <a:extLst>
              <a:ext uri="{FF2B5EF4-FFF2-40B4-BE49-F238E27FC236}">
                <a16:creationId xmlns:a16="http://schemas.microsoft.com/office/drawing/2014/main" id="{4A7AECB4-5249-1A50-5B8E-52D54F0089A5}"/>
              </a:ext>
            </a:extLst>
          </p:cNvPr>
          <p:cNvPicPr>
            <a:picLocks noChangeAspect="1"/>
          </p:cNvPicPr>
          <p:nvPr/>
        </p:nvPicPr>
        <p:blipFill>
          <a:blip r:embed="rId3"/>
          <a:stretch>
            <a:fillRect/>
          </a:stretch>
        </p:blipFill>
        <p:spPr>
          <a:xfrm>
            <a:off x="2739469" y="2525862"/>
            <a:ext cx="7080806" cy="3458068"/>
          </a:xfrm>
          <a:prstGeom prst="rect">
            <a:avLst/>
          </a:prstGeom>
        </p:spPr>
      </p:pic>
    </p:spTree>
    <p:extLst>
      <p:ext uri="{BB962C8B-B14F-4D97-AF65-F5344CB8AC3E}">
        <p14:creationId xmlns:p14="http://schemas.microsoft.com/office/powerpoint/2010/main" val="44799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CB2231-FB7E-59AF-509A-A28FBEC76730}"/>
              </a:ext>
            </a:extLst>
          </p:cNvPr>
          <p:cNvSpPr>
            <a:spLocks noGrp="1"/>
          </p:cNvSpPr>
          <p:nvPr>
            <p:ph idx="13"/>
          </p:nvPr>
        </p:nvSpPr>
        <p:spPr>
          <a:xfrm>
            <a:off x="1588338" y="1492095"/>
            <a:ext cx="9594012" cy="5516952"/>
          </a:xfrm>
        </p:spPr>
        <p:txBody>
          <a:bodyPr/>
          <a:lstStyle/>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4670D529-8CAE-1A0E-AF18-562DA7BF5BD0}"/>
              </a:ext>
            </a:extLst>
          </p:cNvPr>
          <p:cNvSpPr>
            <a:spLocks noGrp="1"/>
          </p:cNvSpPr>
          <p:nvPr>
            <p:ph type="title"/>
          </p:nvPr>
        </p:nvSpPr>
        <p:spPr>
          <a:xfrm rot="16200000">
            <a:off x="-2164541" y="2587141"/>
            <a:ext cx="5816063" cy="1371600"/>
          </a:xfrm>
        </p:spPr>
        <p:txBody>
          <a:bodyPr/>
          <a:lstStyle/>
          <a:p>
            <a:r>
              <a:rPr lang="en-US" dirty="0"/>
              <a:t>Visitation overview</a:t>
            </a:r>
          </a:p>
        </p:txBody>
      </p:sp>
      <p:sp>
        <p:nvSpPr>
          <p:cNvPr id="3" name="Slide Number Placeholder 2">
            <a:extLst>
              <a:ext uri="{FF2B5EF4-FFF2-40B4-BE49-F238E27FC236}">
                <a16:creationId xmlns:a16="http://schemas.microsoft.com/office/drawing/2014/main" id="{95242A47-6227-1ECE-B164-488A6D91ADE8}"/>
              </a:ext>
            </a:extLst>
          </p:cNvPr>
          <p:cNvSpPr>
            <a:spLocks noGrp="1"/>
          </p:cNvSpPr>
          <p:nvPr>
            <p:ph type="sldNum" sz="quarter" idx="12"/>
          </p:nvPr>
        </p:nvSpPr>
        <p:spPr/>
        <p:txBody>
          <a:bodyPr/>
          <a:lstStyle/>
          <a:p>
            <a:fld id="{E7AAEB55-2799-4846-99DF-6E20790C8BAC}" type="slidenum">
              <a:rPr lang="en-US" smtClean="0"/>
              <a:pPr/>
              <a:t>7</a:t>
            </a:fld>
            <a:endParaRPr lang="en-US" dirty="0"/>
          </a:p>
        </p:txBody>
      </p:sp>
      <p:sp>
        <p:nvSpPr>
          <p:cNvPr id="7" name="Content Placeholder 3">
            <a:extLst>
              <a:ext uri="{FF2B5EF4-FFF2-40B4-BE49-F238E27FC236}">
                <a16:creationId xmlns:a16="http://schemas.microsoft.com/office/drawing/2014/main" id="{8F2EC547-9CE1-E3DB-CF72-F18F593A963F}"/>
              </a:ext>
            </a:extLst>
          </p:cNvPr>
          <p:cNvSpPr txBox="1">
            <a:spLocks/>
          </p:cNvSpPr>
          <p:nvPr/>
        </p:nvSpPr>
        <p:spPr>
          <a:xfrm>
            <a:off x="1588338" y="1341048"/>
            <a:ext cx="10663689" cy="5516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2022, nonresident visitors to Yellowstone Country spent an estimated $337 million in the county, contributing $396 million in total economic output. </a:t>
            </a:r>
          </a:p>
          <a:p>
            <a:r>
              <a:rPr lang="en-US" dirty="0"/>
              <a:t>Park County ranked 6</a:t>
            </a:r>
            <a:r>
              <a:rPr lang="en-US" baseline="30000" dirty="0"/>
              <a:t>th</a:t>
            </a:r>
            <a:r>
              <a:rPr lang="en-US" dirty="0"/>
              <a:t> in nonresident spending in 2022.</a:t>
            </a:r>
          </a:p>
          <a:p>
            <a:pPr marL="0" indent="0">
              <a:buNone/>
            </a:pPr>
            <a:endParaRPr lang="en-US" dirty="0"/>
          </a:p>
          <a:p>
            <a:endParaRPr lang="en-US" dirty="0"/>
          </a:p>
          <a:p>
            <a:endParaRPr lang="en-US" dirty="0"/>
          </a:p>
          <a:p>
            <a:pPr marL="0" indent="0">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CDCD3C5A-D30D-1713-5C61-71C9726FD383}"/>
              </a:ext>
            </a:extLst>
          </p:cNvPr>
          <p:cNvSpPr txBox="1">
            <a:spLocks/>
          </p:cNvSpPr>
          <p:nvPr/>
        </p:nvSpPr>
        <p:spPr>
          <a:xfrm>
            <a:off x="1288001" y="211964"/>
            <a:ext cx="1086086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2022 park county nonresident traveler expenditures &amp; economic contribution</a:t>
            </a:r>
          </a:p>
        </p:txBody>
      </p:sp>
      <p:sp>
        <p:nvSpPr>
          <p:cNvPr id="12" name="TextBox 11">
            <a:extLst>
              <a:ext uri="{FF2B5EF4-FFF2-40B4-BE49-F238E27FC236}">
                <a16:creationId xmlns:a16="http://schemas.microsoft.com/office/drawing/2014/main" id="{62A5026A-54EF-5D9A-9A20-33E1222E461C}"/>
              </a:ext>
            </a:extLst>
          </p:cNvPr>
          <p:cNvSpPr txBox="1"/>
          <p:nvPr/>
        </p:nvSpPr>
        <p:spPr>
          <a:xfrm>
            <a:off x="1318758" y="6169710"/>
            <a:ext cx="8663442" cy="646331"/>
          </a:xfrm>
          <a:prstGeom prst="rect">
            <a:avLst/>
          </a:prstGeom>
          <a:noFill/>
        </p:spPr>
        <p:txBody>
          <a:bodyPr wrap="square">
            <a:spAutoFit/>
          </a:bodyPr>
          <a:lstStyle/>
          <a:p>
            <a:r>
              <a:rPr lang="en-US" sz="1200" b="0" i="0" dirty="0">
                <a:solidFill>
                  <a:schemeClr val="bg1">
                    <a:lumMod val="65000"/>
                  </a:schemeClr>
                </a:solidFill>
                <a:effectLst/>
                <a:highlight>
                  <a:srgbClr val="FFFFFF"/>
                </a:highlight>
                <a:latin typeface="Arial" panose="020B0604020202020204" pitchFamily="34" charset="0"/>
              </a:rPr>
              <a:t>Grau, Kara, "Montana Travel Region &amp; Counties - Economic Contribution of 2021/2022 Averaged Nonresident Travel Spending" (2023). Institute for Tourism and Recreation Research Publications. 446.</a:t>
            </a:r>
          </a:p>
          <a:p>
            <a:r>
              <a:rPr lang="en-US" sz="1200" b="0" i="0" dirty="0">
                <a:solidFill>
                  <a:schemeClr val="bg1">
                    <a:lumMod val="65000"/>
                  </a:schemeClr>
                </a:solidFill>
                <a:effectLst/>
                <a:highlight>
                  <a:srgbClr val="FFFFFF"/>
                </a:highlight>
                <a:latin typeface="Arial" panose="020B0604020202020204" pitchFamily="34" charset="0"/>
                <a:hlinkClick r:id="rId2"/>
              </a:rPr>
              <a:t>https://scholarworks.umt.edu/itrr_pubs/446</a:t>
            </a:r>
            <a:r>
              <a:rPr lang="en-US" sz="1200" b="0" i="0" dirty="0">
                <a:solidFill>
                  <a:schemeClr val="bg1">
                    <a:lumMod val="65000"/>
                  </a:schemeClr>
                </a:solidFill>
                <a:effectLst/>
                <a:highlight>
                  <a:srgbClr val="FFFFFF"/>
                </a:highlight>
                <a:latin typeface="Arial" panose="020B0604020202020204" pitchFamily="34" charset="0"/>
              </a:rPr>
              <a:t> </a:t>
            </a:r>
            <a:endParaRPr lang="en-US" sz="1200" dirty="0"/>
          </a:p>
        </p:txBody>
      </p:sp>
      <p:pic>
        <p:nvPicPr>
          <p:cNvPr id="6" name="Picture 5">
            <a:extLst>
              <a:ext uri="{FF2B5EF4-FFF2-40B4-BE49-F238E27FC236}">
                <a16:creationId xmlns:a16="http://schemas.microsoft.com/office/drawing/2014/main" id="{4A7AECB4-5249-1A50-5B8E-52D54F0089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3092" y="3429000"/>
            <a:ext cx="8671975" cy="2200529"/>
          </a:xfrm>
          <a:prstGeom prst="rect">
            <a:avLst/>
          </a:prstGeom>
        </p:spPr>
      </p:pic>
    </p:spTree>
    <p:extLst>
      <p:ext uri="{BB962C8B-B14F-4D97-AF65-F5344CB8AC3E}">
        <p14:creationId xmlns:p14="http://schemas.microsoft.com/office/powerpoint/2010/main" val="373992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CB2231-FB7E-59AF-509A-A28FBEC76730}"/>
              </a:ext>
            </a:extLst>
          </p:cNvPr>
          <p:cNvSpPr>
            <a:spLocks noGrp="1"/>
          </p:cNvSpPr>
          <p:nvPr>
            <p:ph idx="13"/>
          </p:nvPr>
        </p:nvSpPr>
        <p:spPr>
          <a:xfrm>
            <a:off x="1588338" y="1492095"/>
            <a:ext cx="9594012" cy="5516952"/>
          </a:xfrm>
        </p:spPr>
        <p:txBody>
          <a:bodyPr/>
          <a:lstStyle/>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4670D529-8CAE-1A0E-AF18-562DA7BF5BD0}"/>
              </a:ext>
            </a:extLst>
          </p:cNvPr>
          <p:cNvSpPr>
            <a:spLocks noGrp="1"/>
          </p:cNvSpPr>
          <p:nvPr>
            <p:ph type="title"/>
          </p:nvPr>
        </p:nvSpPr>
        <p:spPr>
          <a:xfrm rot="16200000">
            <a:off x="-2164541" y="2587141"/>
            <a:ext cx="5816063" cy="1371600"/>
          </a:xfrm>
        </p:spPr>
        <p:txBody>
          <a:bodyPr/>
          <a:lstStyle/>
          <a:p>
            <a:r>
              <a:rPr lang="en-US" dirty="0"/>
              <a:t>Visitation overview</a:t>
            </a:r>
          </a:p>
        </p:txBody>
      </p:sp>
      <p:sp>
        <p:nvSpPr>
          <p:cNvPr id="3" name="Slide Number Placeholder 2">
            <a:extLst>
              <a:ext uri="{FF2B5EF4-FFF2-40B4-BE49-F238E27FC236}">
                <a16:creationId xmlns:a16="http://schemas.microsoft.com/office/drawing/2014/main" id="{95242A47-6227-1ECE-B164-488A6D91ADE8}"/>
              </a:ext>
            </a:extLst>
          </p:cNvPr>
          <p:cNvSpPr>
            <a:spLocks noGrp="1"/>
          </p:cNvSpPr>
          <p:nvPr>
            <p:ph type="sldNum" sz="quarter" idx="12"/>
          </p:nvPr>
        </p:nvSpPr>
        <p:spPr/>
        <p:txBody>
          <a:bodyPr/>
          <a:lstStyle/>
          <a:p>
            <a:fld id="{E7AAEB55-2799-4846-99DF-6E20790C8BAC}" type="slidenum">
              <a:rPr lang="en-US" smtClean="0"/>
              <a:pPr/>
              <a:t>8</a:t>
            </a:fld>
            <a:endParaRPr lang="en-US" dirty="0"/>
          </a:p>
        </p:txBody>
      </p:sp>
      <p:sp>
        <p:nvSpPr>
          <p:cNvPr id="7" name="Content Placeholder 3">
            <a:extLst>
              <a:ext uri="{FF2B5EF4-FFF2-40B4-BE49-F238E27FC236}">
                <a16:creationId xmlns:a16="http://schemas.microsoft.com/office/drawing/2014/main" id="{8F2EC547-9CE1-E3DB-CF72-F18F593A963F}"/>
              </a:ext>
            </a:extLst>
          </p:cNvPr>
          <p:cNvSpPr txBox="1">
            <a:spLocks/>
          </p:cNvSpPr>
          <p:nvPr/>
        </p:nvSpPr>
        <p:spPr>
          <a:xfrm>
            <a:off x="7108881" y="1492095"/>
            <a:ext cx="5025429" cy="43057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Across an average year, 7.6% of Park County visitors also passed through Cooke City.</a:t>
            </a:r>
          </a:p>
          <a:p>
            <a:pPr marL="0" indent="0">
              <a:buNone/>
            </a:pPr>
            <a:endParaRPr lang="en-US" dirty="0"/>
          </a:p>
          <a:p>
            <a:r>
              <a:rPr lang="en-US" dirty="0"/>
              <a:t>Visiting Yellowstone NP was the most cited primary reason for visiting for those on vacation.</a:t>
            </a:r>
          </a:p>
          <a:p>
            <a:pPr marL="0" indent="0">
              <a:buNone/>
            </a:pPr>
            <a:endParaRPr lang="en-US" dirty="0"/>
          </a:p>
          <a:p>
            <a:r>
              <a:rPr lang="en-US" dirty="0"/>
              <a:t>Those traveling through Cooke City were most often from ID, MN, and WA.</a:t>
            </a:r>
          </a:p>
          <a:p>
            <a:pPr marL="0" indent="0">
              <a:buNone/>
            </a:pPr>
            <a:endParaRPr lang="en-US" dirty="0"/>
          </a:p>
          <a:p>
            <a:endParaRPr lang="en-US" dirty="0"/>
          </a:p>
          <a:p>
            <a:endParaRPr lang="en-US" dirty="0"/>
          </a:p>
          <a:p>
            <a:pPr marL="0" indent="0">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CDCD3C5A-D30D-1713-5C61-71C9726FD383}"/>
              </a:ext>
            </a:extLst>
          </p:cNvPr>
          <p:cNvSpPr txBox="1">
            <a:spLocks/>
          </p:cNvSpPr>
          <p:nvPr/>
        </p:nvSpPr>
        <p:spPr>
          <a:xfrm>
            <a:off x="1288001" y="211964"/>
            <a:ext cx="10860867"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Highlights of Year-Round Visitors to Park County and Cooke City</a:t>
            </a:r>
          </a:p>
        </p:txBody>
      </p:sp>
      <p:sp>
        <p:nvSpPr>
          <p:cNvPr id="12" name="TextBox 11">
            <a:extLst>
              <a:ext uri="{FF2B5EF4-FFF2-40B4-BE49-F238E27FC236}">
                <a16:creationId xmlns:a16="http://schemas.microsoft.com/office/drawing/2014/main" id="{62A5026A-54EF-5D9A-9A20-33E1222E461C}"/>
              </a:ext>
            </a:extLst>
          </p:cNvPr>
          <p:cNvSpPr txBox="1"/>
          <p:nvPr/>
        </p:nvSpPr>
        <p:spPr>
          <a:xfrm>
            <a:off x="1288001" y="6094061"/>
            <a:ext cx="10599199" cy="276999"/>
          </a:xfrm>
          <a:prstGeom prst="rect">
            <a:avLst/>
          </a:prstGeom>
          <a:noFill/>
        </p:spPr>
        <p:txBody>
          <a:bodyPr wrap="square">
            <a:spAutoFit/>
          </a:bodyPr>
          <a:lstStyle/>
          <a:p>
            <a:r>
              <a:rPr lang="en-US" sz="1200" b="0" i="0" dirty="0">
                <a:solidFill>
                  <a:schemeClr val="bg1">
                    <a:lumMod val="65000"/>
                  </a:schemeClr>
                </a:solidFill>
                <a:effectLst/>
                <a:highlight>
                  <a:srgbClr val="FFFFFF"/>
                </a:highlight>
                <a:latin typeface="Arial" panose="020B0604020202020204" pitchFamily="34" charset="0"/>
              </a:rPr>
              <a:t>Institute for Tourism and Recreation Research – Interactive Dashboards: </a:t>
            </a:r>
            <a:r>
              <a:rPr lang="en-US" sz="1200" b="0" i="0" dirty="0">
                <a:solidFill>
                  <a:schemeClr val="bg1">
                    <a:lumMod val="65000"/>
                  </a:schemeClr>
                </a:solidFill>
                <a:effectLst/>
                <a:highlight>
                  <a:srgbClr val="FFFFFF"/>
                </a:highlight>
                <a:latin typeface="Arial" panose="020B0604020202020204" pitchFamily="34" charset="0"/>
                <a:hlinkClick r:id="rId2"/>
              </a:rPr>
              <a:t>https://www.umt.edu/tourism-recreation-research/interactive-data/default.php</a:t>
            </a:r>
            <a:r>
              <a:rPr lang="en-US" sz="1200" b="0" i="0" dirty="0">
                <a:solidFill>
                  <a:schemeClr val="bg1">
                    <a:lumMod val="65000"/>
                  </a:schemeClr>
                </a:solidFill>
                <a:effectLst/>
                <a:highlight>
                  <a:srgbClr val="FFFFFF"/>
                </a:highlight>
                <a:latin typeface="Arial" panose="020B0604020202020204" pitchFamily="34" charset="0"/>
              </a:rPr>
              <a:t> </a:t>
            </a:r>
          </a:p>
        </p:txBody>
      </p:sp>
      <p:graphicFrame>
        <p:nvGraphicFramePr>
          <p:cNvPr id="5" name="Table 4">
            <a:extLst>
              <a:ext uri="{FF2B5EF4-FFF2-40B4-BE49-F238E27FC236}">
                <a16:creationId xmlns:a16="http://schemas.microsoft.com/office/drawing/2014/main" id="{B392F4FA-8755-13DA-01FA-D8497E5D78FE}"/>
              </a:ext>
            </a:extLst>
          </p:cNvPr>
          <p:cNvGraphicFramePr>
            <a:graphicFrameLocks noGrp="1"/>
          </p:cNvGraphicFramePr>
          <p:nvPr>
            <p:extLst>
              <p:ext uri="{D42A27DB-BD31-4B8C-83A1-F6EECF244321}">
                <p14:modId xmlns:p14="http://schemas.microsoft.com/office/powerpoint/2010/main" val="1622339381"/>
              </p:ext>
            </p:extLst>
          </p:nvPr>
        </p:nvGraphicFramePr>
        <p:xfrm>
          <a:off x="1588338" y="1492095"/>
          <a:ext cx="5479213" cy="3985260"/>
        </p:xfrm>
        <a:graphic>
          <a:graphicData uri="http://schemas.openxmlformats.org/drawingml/2006/table">
            <a:tbl>
              <a:tblPr>
                <a:tableStyleId>{B301B821-A1FF-4177-AEE7-76D212191A09}</a:tableStyleId>
              </a:tblPr>
              <a:tblGrid>
                <a:gridCol w="3270826">
                  <a:extLst>
                    <a:ext uri="{9D8B030D-6E8A-4147-A177-3AD203B41FA5}">
                      <a16:colId xmlns:a16="http://schemas.microsoft.com/office/drawing/2014/main" val="2762495138"/>
                    </a:ext>
                  </a:extLst>
                </a:gridCol>
                <a:gridCol w="1132031">
                  <a:extLst>
                    <a:ext uri="{9D8B030D-6E8A-4147-A177-3AD203B41FA5}">
                      <a16:colId xmlns:a16="http://schemas.microsoft.com/office/drawing/2014/main" val="107745496"/>
                    </a:ext>
                  </a:extLst>
                </a:gridCol>
                <a:gridCol w="1076356">
                  <a:extLst>
                    <a:ext uri="{9D8B030D-6E8A-4147-A177-3AD203B41FA5}">
                      <a16:colId xmlns:a16="http://schemas.microsoft.com/office/drawing/2014/main" val="939035937"/>
                    </a:ext>
                  </a:extLst>
                </a:gridCol>
              </a:tblGrid>
              <a:tr h="190500">
                <a:tc>
                  <a:txBody>
                    <a:bodyPr/>
                    <a:lstStyle/>
                    <a:p>
                      <a:pPr algn="ctr" fontAlgn="b"/>
                      <a:r>
                        <a:rPr lang="en-US" sz="1400" b="1" u="none" strike="noStrike" dirty="0">
                          <a:solidFill>
                            <a:srgbClr val="000000"/>
                          </a:solidFill>
                          <a:effectLst/>
                        </a:rPr>
                        <a:t>Full Year</a:t>
                      </a:r>
                      <a:endParaRPr lang="en-US" sz="14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400" b="1" u="none" strike="noStrike" dirty="0">
                          <a:solidFill>
                            <a:srgbClr val="000000"/>
                          </a:solidFill>
                          <a:effectLst/>
                        </a:rPr>
                        <a:t>Park County</a:t>
                      </a:r>
                      <a:endParaRPr lang="en-US" sz="14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400" b="1" u="none" strike="noStrike" dirty="0">
                          <a:solidFill>
                            <a:srgbClr val="000000"/>
                          </a:solidFill>
                          <a:effectLst/>
                        </a:rPr>
                        <a:t>Cooke City</a:t>
                      </a:r>
                      <a:endParaRPr lang="en-US" sz="1400" b="1"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664946474"/>
                  </a:ext>
                </a:extLst>
              </a:tr>
              <a:tr h="381000">
                <a:tc>
                  <a:txBody>
                    <a:bodyPr/>
                    <a:lstStyle/>
                    <a:p>
                      <a:pPr algn="l" fontAlgn="b"/>
                      <a:r>
                        <a:rPr lang="en-US" sz="1400" b="0" u="none" strike="noStrike" dirty="0">
                          <a:solidFill>
                            <a:srgbClr val="000000"/>
                          </a:solidFill>
                          <a:effectLst/>
                        </a:rPr>
                        <a:t>Years Averaged</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u="none" strike="noStrike" dirty="0">
                          <a:solidFill>
                            <a:srgbClr val="000000"/>
                          </a:solidFill>
                          <a:effectLst/>
                        </a:rPr>
                        <a:t>2015-2019;  2021-2023</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u="none" strike="noStrike" dirty="0">
                          <a:solidFill>
                            <a:srgbClr val="000000"/>
                          </a:solidFill>
                          <a:effectLst/>
                        </a:rPr>
                        <a:t>2015-2019; 2021-2023</a:t>
                      </a:r>
                      <a:endParaRPr lang="en-US"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126303844"/>
                  </a:ext>
                </a:extLst>
              </a:tr>
              <a:tr h="190500">
                <a:tc>
                  <a:txBody>
                    <a:bodyPr/>
                    <a:lstStyle/>
                    <a:p>
                      <a:pPr algn="l" fontAlgn="b"/>
                      <a:r>
                        <a:rPr lang="en-US" sz="1400" b="0" u="none" strike="noStrike" dirty="0">
                          <a:solidFill>
                            <a:srgbClr val="000000"/>
                          </a:solidFill>
                          <a:effectLst/>
                        </a:rPr>
                        <a:t>Surveys in Sample</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6,565</a:t>
                      </a:r>
                    </a:p>
                  </a:txBody>
                  <a:tcPr marL="0" marR="0" marT="0" marB="0" anchor="b"/>
                </a:tc>
                <a:tc>
                  <a:txBody>
                    <a:bodyPr/>
                    <a:lstStyle/>
                    <a:p>
                      <a:pPr algn="ctr" fontAlgn="b"/>
                      <a:r>
                        <a:rPr lang="en-US" sz="1400" b="0" i="0" u="none" strike="noStrike" dirty="0">
                          <a:solidFill>
                            <a:srgbClr val="000000"/>
                          </a:solidFill>
                          <a:effectLst/>
                          <a:latin typeface="+mn-lt"/>
                        </a:rPr>
                        <a:t>616</a:t>
                      </a:r>
                    </a:p>
                  </a:txBody>
                  <a:tcPr marL="0" marR="0" marT="0" marB="0" anchor="b"/>
                </a:tc>
                <a:extLst>
                  <a:ext uri="{0D108BD9-81ED-4DB2-BD59-A6C34878D82A}">
                    <a16:rowId xmlns:a16="http://schemas.microsoft.com/office/drawing/2014/main" val="3870221439"/>
                  </a:ext>
                </a:extLst>
              </a:tr>
              <a:tr h="190500">
                <a:tc>
                  <a:txBody>
                    <a:bodyPr/>
                    <a:lstStyle/>
                    <a:p>
                      <a:pPr algn="l" fontAlgn="b"/>
                      <a:r>
                        <a:rPr lang="en-US" sz="1400" b="0" u="none" strike="noStrike" dirty="0">
                          <a:solidFill>
                            <a:srgbClr val="000000"/>
                          </a:solidFill>
                          <a:effectLst/>
                        </a:rPr>
                        <a:t>Estimated Average Annual Visitors</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4,571,000</a:t>
                      </a:r>
                    </a:p>
                  </a:txBody>
                  <a:tcPr marL="0" marR="0" marT="0" marB="0" anchor="b"/>
                </a:tc>
                <a:tc>
                  <a:txBody>
                    <a:bodyPr/>
                    <a:lstStyle/>
                    <a:p>
                      <a:pPr algn="ctr" fontAlgn="b"/>
                      <a:r>
                        <a:rPr lang="en-US" sz="1400" b="0" i="0" u="none" strike="noStrike" dirty="0">
                          <a:solidFill>
                            <a:srgbClr val="000000"/>
                          </a:solidFill>
                          <a:effectLst/>
                          <a:latin typeface="+mn-lt"/>
                        </a:rPr>
                        <a:t>349,000</a:t>
                      </a:r>
                    </a:p>
                  </a:txBody>
                  <a:tcPr marL="0" marR="0" marT="0" marB="0" anchor="b"/>
                </a:tc>
                <a:extLst>
                  <a:ext uri="{0D108BD9-81ED-4DB2-BD59-A6C34878D82A}">
                    <a16:rowId xmlns:a16="http://schemas.microsoft.com/office/drawing/2014/main" val="1362501096"/>
                  </a:ext>
                </a:extLst>
              </a:tr>
              <a:tr h="190500">
                <a:tc>
                  <a:txBody>
                    <a:bodyPr/>
                    <a:lstStyle/>
                    <a:p>
                      <a:pPr algn="l" fontAlgn="b"/>
                      <a:r>
                        <a:rPr lang="en-US" sz="1400" b="0" u="none" strike="noStrike" dirty="0">
                          <a:solidFill>
                            <a:srgbClr val="000000"/>
                          </a:solidFill>
                          <a:effectLst/>
                        </a:rPr>
                        <a:t>Average Nights in Montana</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5.8</a:t>
                      </a:r>
                    </a:p>
                  </a:txBody>
                  <a:tcPr marL="0" marR="0" marT="0" marB="0" anchor="b"/>
                </a:tc>
                <a:tc>
                  <a:txBody>
                    <a:bodyPr/>
                    <a:lstStyle/>
                    <a:p>
                      <a:pPr algn="ctr" fontAlgn="b"/>
                      <a:r>
                        <a:rPr lang="en-US" sz="1400" b="0" i="0" u="none" strike="noStrike" dirty="0">
                          <a:solidFill>
                            <a:srgbClr val="000000"/>
                          </a:solidFill>
                          <a:effectLst/>
                          <a:latin typeface="+mn-lt"/>
                        </a:rPr>
                        <a:t>6.8</a:t>
                      </a:r>
                    </a:p>
                  </a:txBody>
                  <a:tcPr marL="0" marR="0" marT="0" marB="0" anchor="b"/>
                </a:tc>
                <a:extLst>
                  <a:ext uri="{0D108BD9-81ED-4DB2-BD59-A6C34878D82A}">
                    <a16:rowId xmlns:a16="http://schemas.microsoft.com/office/drawing/2014/main" val="2285939709"/>
                  </a:ext>
                </a:extLst>
              </a:tr>
              <a:tr h="381000">
                <a:tc>
                  <a:txBody>
                    <a:bodyPr/>
                    <a:lstStyle/>
                    <a:p>
                      <a:pPr algn="l" fontAlgn="b"/>
                      <a:r>
                        <a:rPr lang="en-US" sz="1400" b="0" u="none" strike="noStrike" dirty="0">
                          <a:solidFill>
                            <a:srgbClr val="000000"/>
                          </a:solidFill>
                          <a:effectLst/>
                        </a:rPr>
                        <a:t>Proportion of Nights in Yellowstone Country</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40%</a:t>
                      </a:r>
                    </a:p>
                  </a:txBody>
                  <a:tcPr marL="0" marR="0" marT="0" marB="0" anchor="ctr"/>
                </a:tc>
                <a:tc>
                  <a:txBody>
                    <a:bodyPr/>
                    <a:lstStyle/>
                    <a:p>
                      <a:pPr algn="ctr" fontAlgn="b"/>
                      <a:r>
                        <a:rPr lang="en-US" sz="1400" b="0" i="0" u="none" strike="noStrike" dirty="0">
                          <a:solidFill>
                            <a:srgbClr val="000000"/>
                          </a:solidFill>
                          <a:effectLst/>
                          <a:latin typeface="+mn-lt"/>
                        </a:rPr>
                        <a:t>61%</a:t>
                      </a:r>
                    </a:p>
                  </a:txBody>
                  <a:tcPr marL="0" marR="0" marT="0" marB="0" anchor="ctr"/>
                </a:tc>
                <a:extLst>
                  <a:ext uri="{0D108BD9-81ED-4DB2-BD59-A6C34878D82A}">
                    <a16:rowId xmlns:a16="http://schemas.microsoft.com/office/drawing/2014/main" val="1548772726"/>
                  </a:ext>
                </a:extLst>
              </a:tr>
              <a:tr h="571500">
                <a:tc>
                  <a:txBody>
                    <a:bodyPr/>
                    <a:lstStyle/>
                    <a:p>
                      <a:pPr algn="l" fontAlgn="b"/>
                      <a:r>
                        <a:rPr lang="en-US" sz="1400" b="0" u="none" strike="noStrike" dirty="0">
                          <a:solidFill>
                            <a:srgbClr val="000000"/>
                          </a:solidFill>
                          <a:effectLst/>
                        </a:rPr>
                        <a:t>Proportion indicating their primary reason for travel is Vacation, Recreation, Pleasure</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51%</a:t>
                      </a:r>
                    </a:p>
                  </a:txBody>
                  <a:tcPr marL="0" marR="0" marT="0" marB="0" anchor="ctr"/>
                </a:tc>
                <a:tc>
                  <a:txBody>
                    <a:bodyPr/>
                    <a:lstStyle/>
                    <a:p>
                      <a:pPr algn="ctr" fontAlgn="b"/>
                      <a:r>
                        <a:rPr lang="en-US" sz="1400" b="0" i="0" u="none" strike="noStrike" dirty="0">
                          <a:solidFill>
                            <a:srgbClr val="000000"/>
                          </a:solidFill>
                          <a:effectLst/>
                          <a:latin typeface="+mn-lt"/>
                        </a:rPr>
                        <a:t>79%</a:t>
                      </a:r>
                    </a:p>
                  </a:txBody>
                  <a:tcPr marL="0" marR="0" marT="0" marB="0" anchor="ctr"/>
                </a:tc>
                <a:extLst>
                  <a:ext uri="{0D108BD9-81ED-4DB2-BD59-A6C34878D82A}">
                    <a16:rowId xmlns:a16="http://schemas.microsoft.com/office/drawing/2014/main" val="826343943"/>
                  </a:ext>
                </a:extLst>
              </a:tr>
              <a:tr h="381000">
                <a:tc>
                  <a:txBody>
                    <a:bodyPr/>
                    <a:lstStyle/>
                    <a:p>
                      <a:pPr algn="l" fontAlgn="b"/>
                      <a:r>
                        <a:rPr lang="en-US" sz="1400" b="0" u="none" strike="noStrike" dirty="0">
                          <a:solidFill>
                            <a:srgbClr val="000000"/>
                          </a:solidFill>
                          <a:effectLst/>
                        </a:rPr>
                        <a:t>If on vacation and Yellowstone was primary reason</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24%</a:t>
                      </a:r>
                    </a:p>
                  </a:txBody>
                  <a:tcPr marL="0" marR="0" marT="0" marB="0" anchor="ctr"/>
                </a:tc>
                <a:tc>
                  <a:txBody>
                    <a:bodyPr/>
                    <a:lstStyle/>
                    <a:p>
                      <a:pPr algn="ctr" fontAlgn="b"/>
                      <a:r>
                        <a:rPr lang="en-US" sz="1400" b="0" i="0" u="none" strike="noStrike" dirty="0">
                          <a:solidFill>
                            <a:srgbClr val="000000"/>
                          </a:solidFill>
                          <a:effectLst/>
                          <a:latin typeface="+mn-lt"/>
                        </a:rPr>
                        <a:t>37%</a:t>
                      </a:r>
                    </a:p>
                  </a:txBody>
                  <a:tcPr marL="0" marR="0" marT="0" marB="0" anchor="ctr"/>
                </a:tc>
                <a:extLst>
                  <a:ext uri="{0D108BD9-81ED-4DB2-BD59-A6C34878D82A}">
                    <a16:rowId xmlns:a16="http://schemas.microsoft.com/office/drawing/2014/main" val="1135090584"/>
                  </a:ext>
                </a:extLst>
              </a:tr>
              <a:tr h="381000">
                <a:tc>
                  <a:txBody>
                    <a:bodyPr/>
                    <a:lstStyle/>
                    <a:p>
                      <a:pPr algn="l" fontAlgn="b"/>
                      <a:r>
                        <a:rPr lang="en-US" sz="1400" b="0" u="none" strike="noStrike" dirty="0">
                          <a:solidFill>
                            <a:srgbClr val="000000"/>
                          </a:solidFill>
                          <a:effectLst/>
                        </a:rPr>
                        <a:t>If on vacation and snowmobiling was primary reason</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&lt;1%</a:t>
                      </a:r>
                    </a:p>
                  </a:txBody>
                  <a:tcPr marL="0" marR="0" marT="0" marB="0" anchor="ctr"/>
                </a:tc>
                <a:tc>
                  <a:txBody>
                    <a:bodyPr/>
                    <a:lstStyle/>
                    <a:p>
                      <a:pPr algn="ctr" fontAlgn="b"/>
                      <a:r>
                        <a:rPr lang="en-US" sz="1400" b="0" i="0" u="none" strike="noStrike" dirty="0">
                          <a:solidFill>
                            <a:srgbClr val="000000"/>
                          </a:solidFill>
                          <a:effectLst/>
                          <a:latin typeface="+mn-lt"/>
                        </a:rPr>
                        <a:t>2%</a:t>
                      </a:r>
                    </a:p>
                  </a:txBody>
                  <a:tcPr marL="0" marR="0" marT="0" marB="0" anchor="ctr"/>
                </a:tc>
                <a:extLst>
                  <a:ext uri="{0D108BD9-81ED-4DB2-BD59-A6C34878D82A}">
                    <a16:rowId xmlns:a16="http://schemas.microsoft.com/office/drawing/2014/main" val="3506263612"/>
                  </a:ext>
                </a:extLst>
              </a:tr>
              <a:tr h="381000">
                <a:tc>
                  <a:txBody>
                    <a:bodyPr/>
                    <a:lstStyle/>
                    <a:p>
                      <a:pPr algn="l" fontAlgn="b"/>
                      <a:r>
                        <a:rPr lang="en-US" sz="1400" b="0" u="none" strike="noStrike" dirty="0">
                          <a:solidFill>
                            <a:srgbClr val="000000"/>
                          </a:solidFill>
                          <a:effectLst/>
                        </a:rPr>
                        <a:t>If on vacation, participating in Snowmobiling is one of several reasons</a:t>
                      </a:r>
                    </a:p>
                  </a:txBody>
                  <a:tcPr marL="0" marR="0" marT="0" marB="0" anchor="ctr"/>
                </a:tc>
                <a:tc>
                  <a:txBody>
                    <a:bodyPr/>
                    <a:lstStyle/>
                    <a:p>
                      <a:pPr algn="ctr" fontAlgn="b"/>
                      <a:r>
                        <a:rPr lang="en-US" sz="1400" b="0" i="0" u="none" strike="noStrike" dirty="0">
                          <a:solidFill>
                            <a:srgbClr val="000000"/>
                          </a:solidFill>
                          <a:effectLst/>
                          <a:latin typeface="+mn-lt"/>
                        </a:rPr>
                        <a:t>1%</a:t>
                      </a:r>
                    </a:p>
                  </a:txBody>
                  <a:tcPr marL="0" marR="0" marT="0" marB="0" anchor="ctr"/>
                </a:tc>
                <a:tc>
                  <a:txBody>
                    <a:bodyPr/>
                    <a:lstStyle/>
                    <a:p>
                      <a:pPr algn="ctr" fontAlgn="b"/>
                      <a:r>
                        <a:rPr lang="en-US" sz="1400" b="0" i="0" u="none" strike="noStrike" dirty="0">
                          <a:solidFill>
                            <a:srgbClr val="000000"/>
                          </a:solidFill>
                          <a:effectLst/>
                          <a:latin typeface="+mn-lt"/>
                        </a:rPr>
                        <a:t>2%</a:t>
                      </a:r>
                    </a:p>
                  </a:txBody>
                  <a:tcPr marL="0" marR="0" marT="0" marB="0" anchor="ctr"/>
                </a:tc>
                <a:extLst>
                  <a:ext uri="{0D108BD9-81ED-4DB2-BD59-A6C34878D82A}">
                    <a16:rowId xmlns:a16="http://schemas.microsoft.com/office/drawing/2014/main" val="3670114860"/>
                  </a:ext>
                </a:extLst>
              </a:tr>
              <a:tr h="190500">
                <a:tc>
                  <a:txBody>
                    <a:bodyPr/>
                    <a:lstStyle/>
                    <a:p>
                      <a:pPr algn="l" fontAlgn="b"/>
                      <a:r>
                        <a:rPr lang="en-US" sz="1400" b="0" u="none" strike="noStrike" dirty="0">
                          <a:solidFill>
                            <a:srgbClr val="000000"/>
                          </a:solidFill>
                          <a:effectLst/>
                        </a:rPr>
                        <a:t>Average Group size</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2.3</a:t>
                      </a:r>
                    </a:p>
                  </a:txBody>
                  <a:tcPr marL="0" marR="0" marT="0" marB="0" anchor="b"/>
                </a:tc>
                <a:tc>
                  <a:txBody>
                    <a:bodyPr/>
                    <a:lstStyle/>
                    <a:p>
                      <a:pPr algn="ctr" fontAlgn="b"/>
                      <a:r>
                        <a:rPr lang="en-US" sz="1400" b="0" i="0" u="none" strike="noStrike" dirty="0">
                          <a:solidFill>
                            <a:srgbClr val="000000"/>
                          </a:solidFill>
                          <a:effectLst/>
                          <a:latin typeface="+mn-lt"/>
                        </a:rPr>
                        <a:t>2.3</a:t>
                      </a:r>
                    </a:p>
                  </a:txBody>
                  <a:tcPr marL="0" marR="0" marT="0" marB="0" anchor="b"/>
                </a:tc>
                <a:extLst>
                  <a:ext uri="{0D108BD9-81ED-4DB2-BD59-A6C34878D82A}">
                    <a16:rowId xmlns:a16="http://schemas.microsoft.com/office/drawing/2014/main" val="975729417"/>
                  </a:ext>
                </a:extLst>
              </a:tr>
              <a:tr h="190500">
                <a:tc>
                  <a:txBody>
                    <a:bodyPr/>
                    <a:lstStyle/>
                    <a:p>
                      <a:pPr algn="l" fontAlgn="b"/>
                      <a:r>
                        <a:rPr lang="en-US" sz="1400" b="0" u="none" strike="noStrike" dirty="0">
                          <a:solidFill>
                            <a:srgbClr val="000000"/>
                          </a:solidFill>
                          <a:effectLst/>
                        </a:rPr>
                        <a:t>Top 3 Origins (in order)</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WA, ID, MN</a:t>
                      </a:r>
                    </a:p>
                  </a:txBody>
                  <a:tcPr marL="0" marR="0" marT="0" marB="0" anchor="b"/>
                </a:tc>
                <a:tc>
                  <a:txBody>
                    <a:bodyPr/>
                    <a:lstStyle/>
                    <a:p>
                      <a:pPr algn="ctr" fontAlgn="b"/>
                      <a:r>
                        <a:rPr lang="en-US" sz="1400" b="0" i="0" u="none" strike="noStrike" dirty="0">
                          <a:solidFill>
                            <a:srgbClr val="000000"/>
                          </a:solidFill>
                          <a:effectLst/>
                          <a:latin typeface="+mn-lt"/>
                        </a:rPr>
                        <a:t>ID, MN, WA</a:t>
                      </a:r>
                    </a:p>
                  </a:txBody>
                  <a:tcPr marL="0" marR="0" marT="0" marB="0" anchor="b"/>
                </a:tc>
                <a:extLst>
                  <a:ext uri="{0D108BD9-81ED-4DB2-BD59-A6C34878D82A}">
                    <a16:rowId xmlns:a16="http://schemas.microsoft.com/office/drawing/2014/main" val="1195923340"/>
                  </a:ext>
                </a:extLst>
              </a:tr>
            </a:tbl>
          </a:graphicData>
        </a:graphic>
      </p:graphicFrame>
    </p:spTree>
    <p:extLst>
      <p:ext uri="{BB962C8B-B14F-4D97-AF65-F5344CB8AC3E}">
        <p14:creationId xmlns:p14="http://schemas.microsoft.com/office/powerpoint/2010/main" val="409375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CB2231-FB7E-59AF-509A-A28FBEC76730}"/>
              </a:ext>
            </a:extLst>
          </p:cNvPr>
          <p:cNvSpPr>
            <a:spLocks noGrp="1"/>
          </p:cNvSpPr>
          <p:nvPr>
            <p:ph idx="13"/>
          </p:nvPr>
        </p:nvSpPr>
        <p:spPr>
          <a:xfrm>
            <a:off x="1588338" y="1492095"/>
            <a:ext cx="9594012" cy="4485918"/>
          </a:xfrm>
        </p:spPr>
        <p:txBody>
          <a:bodyPr/>
          <a:lstStyle/>
          <a:p>
            <a:endParaRPr lang="en-US" dirty="0"/>
          </a:p>
          <a:p>
            <a:endParaRPr lang="en-US" dirty="0"/>
          </a:p>
          <a:p>
            <a:pPr marL="0" indent="0">
              <a:buNone/>
            </a:pPr>
            <a:endParaRPr lang="en-US" dirty="0"/>
          </a:p>
        </p:txBody>
      </p:sp>
      <p:sp>
        <p:nvSpPr>
          <p:cNvPr id="2" name="Title 1">
            <a:extLst>
              <a:ext uri="{FF2B5EF4-FFF2-40B4-BE49-F238E27FC236}">
                <a16:creationId xmlns:a16="http://schemas.microsoft.com/office/drawing/2014/main" id="{4670D529-8CAE-1A0E-AF18-562DA7BF5BD0}"/>
              </a:ext>
            </a:extLst>
          </p:cNvPr>
          <p:cNvSpPr>
            <a:spLocks noGrp="1"/>
          </p:cNvSpPr>
          <p:nvPr>
            <p:ph type="title"/>
          </p:nvPr>
        </p:nvSpPr>
        <p:spPr>
          <a:xfrm rot="16200000">
            <a:off x="-2164541" y="2587141"/>
            <a:ext cx="5816063" cy="1371600"/>
          </a:xfrm>
        </p:spPr>
        <p:txBody>
          <a:bodyPr/>
          <a:lstStyle/>
          <a:p>
            <a:r>
              <a:rPr lang="en-US" dirty="0"/>
              <a:t>Visitation overview</a:t>
            </a:r>
          </a:p>
        </p:txBody>
      </p:sp>
      <p:sp>
        <p:nvSpPr>
          <p:cNvPr id="3" name="Slide Number Placeholder 2">
            <a:extLst>
              <a:ext uri="{FF2B5EF4-FFF2-40B4-BE49-F238E27FC236}">
                <a16:creationId xmlns:a16="http://schemas.microsoft.com/office/drawing/2014/main" id="{95242A47-6227-1ECE-B164-488A6D91ADE8}"/>
              </a:ext>
            </a:extLst>
          </p:cNvPr>
          <p:cNvSpPr>
            <a:spLocks noGrp="1"/>
          </p:cNvSpPr>
          <p:nvPr>
            <p:ph type="sldNum" sz="quarter" idx="12"/>
          </p:nvPr>
        </p:nvSpPr>
        <p:spPr/>
        <p:txBody>
          <a:bodyPr/>
          <a:lstStyle/>
          <a:p>
            <a:fld id="{E7AAEB55-2799-4846-99DF-6E20790C8BAC}" type="slidenum">
              <a:rPr lang="en-US" smtClean="0"/>
              <a:pPr/>
              <a:t>9</a:t>
            </a:fld>
            <a:endParaRPr lang="en-US" dirty="0"/>
          </a:p>
        </p:txBody>
      </p:sp>
      <p:sp>
        <p:nvSpPr>
          <p:cNvPr id="7" name="Content Placeholder 3">
            <a:extLst>
              <a:ext uri="{FF2B5EF4-FFF2-40B4-BE49-F238E27FC236}">
                <a16:creationId xmlns:a16="http://schemas.microsoft.com/office/drawing/2014/main" id="{8F2EC547-9CE1-E3DB-CF72-F18F593A963F}"/>
              </a:ext>
            </a:extLst>
          </p:cNvPr>
          <p:cNvSpPr txBox="1">
            <a:spLocks/>
          </p:cNvSpPr>
          <p:nvPr/>
        </p:nvSpPr>
        <p:spPr>
          <a:xfrm>
            <a:off x="7123439" y="1171574"/>
            <a:ext cx="5025429" cy="49981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tx2"/>
              </a:buClr>
              <a:buSzPct val="120000"/>
              <a:buFont typeface="Arial" panose="020B0604020202020204" pitchFamily="34" charset="0"/>
              <a:buChar char="•"/>
              <a:defRPr sz="280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Clr>
                <a:schemeClr val="bg2">
                  <a:lumMod val="40000"/>
                  <a:lumOff val="60000"/>
                </a:schemeClr>
              </a:buClr>
              <a:buSzPct val="85000"/>
              <a:buFont typeface="Wingdings" panose="05000000000000000000" pitchFamily="2" charset="2"/>
              <a:buChar char="§"/>
              <a:defRPr lang="en-US" sz="2400" kern="1200" dirty="0">
                <a:solidFill>
                  <a:schemeClr val="tx1"/>
                </a:solidFill>
                <a:effectLst/>
                <a:latin typeface="+mn-lt"/>
                <a:ea typeface="+mn-ea"/>
                <a:cs typeface="+mn-cs"/>
              </a:defRPr>
            </a:lvl2pPr>
            <a:lvl3pPr marL="1143000" indent="-228600" algn="l" defTabSz="914400" rtl="0" eaLnBrk="1" latinLnBrk="0" hangingPunct="1">
              <a:lnSpc>
                <a:spcPct val="90000"/>
              </a:lnSpc>
              <a:spcBef>
                <a:spcPts val="500"/>
              </a:spcBef>
              <a:buClr>
                <a:schemeClr val="tx2"/>
              </a:buClr>
              <a:buSzPct val="85000"/>
              <a:buFont typeface="Wingdings" panose="05000000000000000000" pitchFamily="2" charset="2"/>
              <a:buChar char="v"/>
              <a:defRPr sz="2000" kern="1200">
                <a:solidFill>
                  <a:schemeClr val="tx1"/>
                </a:solidFill>
                <a:effectLst/>
                <a:latin typeface="+mn-lt"/>
                <a:ea typeface="+mn-ea"/>
                <a:cs typeface="+mn-cs"/>
              </a:defRPr>
            </a:lvl3pPr>
            <a:lvl4pPr marL="1600200" indent="-228600" algn="l" defTabSz="914400" rtl="0" eaLnBrk="1" latinLnBrk="0" hangingPunct="1">
              <a:lnSpc>
                <a:spcPct val="90000"/>
              </a:lnSpc>
              <a:spcBef>
                <a:spcPts val="500"/>
              </a:spcBef>
              <a:buClr>
                <a:schemeClr val="bg2">
                  <a:lumMod val="40000"/>
                  <a:lumOff val="60000"/>
                </a:schemeClr>
              </a:buClr>
              <a:buFont typeface="Arial" panose="020B0604020202020204" pitchFamily="34" charset="0"/>
              <a:buChar char="•"/>
              <a:defRPr sz="1800" kern="1200">
                <a:solidFill>
                  <a:schemeClr val="tx1"/>
                </a:solidFill>
                <a:effectLst/>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Courier New" panose="02070309020205020404" pitchFamily="49" charset="0"/>
              <a:buChar char="o"/>
              <a:defRPr sz="1800" kern="120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Across an average 1</a:t>
            </a:r>
            <a:r>
              <a:rPr lang="en-US" b="1" baseline="30000" dirty="0"/>
              <a:t>st</a:t>
            </a:r>
            <a:r>
              <a:rPr lang="en-US" b="1" dirty="0"/>
              <a:t> Q, 3.3% of Park County visitors also passed through Cooke City.</a:t>
            </a:r>
          </a:p>
          <a:p>
            <a:pPr marL="0" indent="0">
              <a:buNone/>
            </a:pPr>
            <a:endParaRPr lang="en-US" dirty="0"/>
          </a:p>
          <a:p>
            <a:r>
              <a:rPr lang="en-US" dirty="0"/>
              <a:t>Skiing/Snowboarding was the most cited primary reason for visiting for those on vacation and passing through Park County. Visiting Yellowstone NP dropped to 3</a:t>
            </a:r>
            <a:r>
              <a:rPr lang="en-US" baseline="30000" dirty="0"/>
              <a:t>rd</a:t>
            </a:r>
            <a:r>
              <a:rPr lang="en-US" dirty="0"/>
              <a:t>. </a:t>
            </a:r>
          </a:p>
          <a:p>
            <a:pPr marL="0" indent="0">
              <a:buNone/>
            </a:pPr>
            <a:endParaRPr lang="en-US" dirty="0"/>
          </a:p>
          <a:p>
            <a:r>
              <a:rPr lang="en-US" dirty="0"/>
              <a:t>Those traveling through Cooke City were most often from WY, WA, and ND.</a:t>
            </a:r>
          </a:p>
          <a:p>
            <a:pPr marL="0" indent="0">
              <a:buNone/>
            </a:pPr>
            <a:endParaRPr lang="en-US" dirty="0"/>
          </a:p>
          <a:p>
            <a:r>
              <a:rPr lang="en-US" b="1" dirty="0"/>
              <a:t>Snowmobiling was the most frequently cited primary reason for traveling for those passing through Cooke City.</a:t>
            </a:r>
          </a:p>
          <a:p>
            <a:pPr marL="0" indent="0">
              <a:buNone/>
            </a:pPr>
            <a:endParaRPr lang="en-US" dirty="0"/>
          </a:p>
          <a:p>
            <a:endParaRPr lang="en-US" dirty="0"/>
          </a:p>
          <a:p>
            <a:endParaRPr lang="en-US" dirty="0"/>
          </a:p>
          <a:p>
            <a:pPr marL="0" indent="0">
              <a:buFont typeface="Arial" panose="020B0604020202020204" pitchFamily="34" charset="0"/>
              <a:buNone/>
            </a:pPr>
            <a:endParaRPr lang="en-US" dirty="0"/>
          </a:p>
        </p:txBody>
      </p:sp>
      <p:sp>
        <p:nvSpPr>
          <p:cNvPr id="9" name="Title 1">
            <a:extLst>
              <a:ext uri="{FF2B5EF4-FFF2-40B4-BE49-F238E27FC236}">
                <a16:creationId xmlns:a16="http://schemas.microsoft.com/office/drawing/2014/main" id="{CDCD3C5A-D30D-1713-5C61-71C9726FD383}"/>
              </a:ext>
            </a:extLst>
          </p:cNvPr>
          <p:cNvSpPr txBox="1">
            <a:spLocks/>
          </p:cNvSpPr>
          <p:nvPr/>
        </p:nvSpPr>
        <p:spPr>
          <a:xfrm>
            <a:off x="1273443" y="120495"/>
            <a:ext cx="10860867" cy="1181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baseline="0">
                <a:solidFill>
                  <a:schemeClr val="tx1"/>
                </a:solidFill>
                <a:effectLst/>
                <a:latin typeface="Arial Black" panose="020B0A04020102020204" pitchFamily="34" charset="0"/>
                <a:ea typeface="+mj-ea"/>
                <a:cs typeface="+mj-cs"/>
              </a:defRPr>
            </a:lvl1pPr>
          </a:lstStyle>
          <a:p>
            <a:r>
              <a:rPr lang="en-US" sz="2400" dirty="0"/>
              <a:t>Highlights of 1</a:t>
            </a:r>
            <a:r>
              <a:rPr lang="en-US" sz="2400" baseline="30000" dirty="0"/>
              <a:t>st</a:t>
            </a:r>
            <a:r>
              <a:rPr lang="en-US" sz="2400" dirty="0"/>
              <a:t> Quarter Visitors to Park County and Cooke City</a:t>
            </a:r>
          </a:p>
        </p:txBody>
      </p:sp>
      <p:graphicFrame>
        <p:nvGraphicFramePr>
          <p:cNvPr id="5" name="Table 4">
            <a:extLst>
              <a:ext uri="{FF2B5EF4-FFF2-40B4-BE49-F238E27FC236}">
                <a16:creationId xmlns:a16="http://schemas.microsoft.com/office/drawing/2014/main" id="{B392F4FA-8755-13DA-01FA-D8497E5D78FE}"/>
              </a:ext>
            </a:extLst>
          </p:cNvPr>
          <p:cNvGraphicFramePr>
            <a:graphicFrameLocks noGrp="1"/>
          </p:cNvGraphicFramePr>
          <p:nvPr>
            <p:extLst>
              <p:ext uri="{D42A27DB-BD31-4B8C-83A1-F6EECF244321}">
                <p14:modId xmlns:p14="http://schemas.microsoft.com/office/powerpoint/2010/main" val="3879499578"/>
              </p:ext>
            </p:extLst>
          </p:nvPr>
        </p:nvGraphicFramePr>
        <p:xfrm>
          <a:off x="1588338" y="1492095"/>
          <a:ext cx="5479213" cy="3985260"/>
        </p:xfrm>
        <a:graphic>
          <a:graphicData uri="http://schemas.openxmlformats.org/drawingml/2006/table">
            <a:tbl>
              <a:tblPr>
                <a:tableStyleId>{B301B821-A1FF-4177-AEE7-76D212191A09}</a:tableStyleId>
              </a:tblPr>
              <a:tblGrid>
                <a:gridCol w="3270826">
                  <a:extLst>
                    <a:ext uri="{9D8B030D-6E8A-4147-A177-3AD203B41FA5}">
                      <a16:colId xmlns:a16="http://schemas.microsoft.com/office/drawing/2014/main" val="2762495138"/>
                    </a:ext>
                  </a:extLst>
                </a:gridCol>
                <a:gridCol w="1132031">
                  <a:extLst>
                    <a:ext uri="{9D8B030D-6E8A-4147-A177-3AD203B41FA5}">
                      <a16:colId xmlns:a16="http://schemas.microsoft.com/office/drawing/2014/main" val="107745496"/>
                    </a:ext>
                  </a:extLst>
                </a:gridCol>
                <a:gridCol w="1076356">
                  <a:extLst>
                    <a:ext uri="{9D8B030D-6E8A-4147-A177-3AD203B41FA5}">
                      <a16:colId xmlns:a16="http://schemas.microsoft.com/office/drawing/2014/main" val="939035937"/>
                    </a:ext>
                  </a:extLst>
                </a:gridCol>
              </a:tblGrid>
              <a:tr h="190500">
                <a:tc>
                  <a:txBody>
                    <a:bodyPr/>
                    <a:lstStyle/>
                    <a:p>
                      <a:pPr algn="ctr" fontAlgn="b"/>
                      <a:r>
                        <a:rPr lang="en-US" sz="1400" b="1" u="none" strike="noStrike" dirty="0">
                          <a:solidFill>
                            <a:srgbClr val="000000"/>
                          </a:solidFill>
                          <a:effectLst/>
                        </a:rPr>
                        <a:t>1</a:t>
                      </a:r>
                      <a:r>
                        <a:rPr lang="en-US" sz="1400" b="1" u="none" strike="noStrike" baseline="30000" dirty="0">
                          <a:solidFill>
                            <a:srgbClr val="000000"/>
                          </a:solidFill>
                          <a:effectLst/>
                        </a:rPr>
                        <a:t>st</a:t>
                      </a:r>
                      <a:r>
                        <a:rPr lang="en-US" sz="1400" b="1" u="none" strike="noStrike" dirty="0">
                          <a:solidFill>
                            <a:srgbClr val="000000"/>
                          </a:solidFill>
                          <a:effectLst/>
                        </a:rPr>
                        <a:t> Quarter</a:t>
                      </a:r>
                      <a:endParaRPr lang="en-US" sz="14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400" b="1" u="none" strike="noStrike" dirty="0">
                          <a:solidFill>
                            <a:srgbClr val="000000"/>
                          </a:solidFill>
                          <a:effectLst/>
                        </a:rPr>
                        <a:t>Park County</a:t>
                      </a:r>
                      <a:endParaRPr lang="en-US" sz="1400" b="1" i="0" u="none" strike="noStrike" dirty="0">
                        <a:solidFill>
                          <a:srgbClr val="000000"/>
                        </a:solidFill>
                        <a:effectLst/>
                        <a:latin typeface="Aptos Narrow" panose="020B0004020202020204" pitchFamily="34" charset="0"/>
                      </a:endParaRPr>
                    </a:p>
                  </a:txBody>
                  <a:tcPr marL="0" marR="0" marT="0" marB="0" anchor="b"/>
                </a:tc>
                <a:tc>
                  <a:txBody>
                    <a:bodyPr/>
                    <a:lstStyle/>
                    <a:p>
                      <a:pPr algn="ctr" fontAlgn="b"/>
                      <a:r>
                        <a:rPr lang="en-US" sz="1400" b="1" u="none" strike="noStrike" dirty="0">
                          <a:solidFill>
                            <a:srgbClr val="000000"/>
                          </a:solidFill>
                          <a:effectLst/>
                        </a:rPr>
                        <a:t>Cooke City</a:t>
                      </a:r>
                      <a:endParaRPr lang="en-US" sz="1400" b="1"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664946474"/>
                  </a:ext>
                </a:extLst>
              </a:tr>
              <a:tr h="381000">
                <a:tc>
                  <a:txBody>
                    <a:bodyPr/>
                    <a:lstStyle/>
                    <a:p>
                      <a:pPr algn="l" fontAlgn="b"/>
                      <a:r>
                        <a:rPr lang="en-US" sz="1400" b="0" u="none" strike="noStrike" dirty="0">
                          <a:solidFill>
                            <a:srgbClr val="000000"/>
                          </a:solidFill>
                          <a:effectLst/>
                        </a:rPr>
                        <a:t>Years Averaged</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u="none" strike="noStrike" dirty="0">
                          <a:solidFill>
                            <a:srgbClr val="000000"/>
                          </a:solidFill>
                          <a:effectLst/>
                        </a:rPr>
                        <a:t>2015-2019;  2021-2023</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u="none" strike="noStrike" dirty="0">
                          <a:solidFill>
                            <a:srgbClr val="000000"/>
                          </a:solidFill>
                          <a:effectLst/>
                        </a:rPr>
                        <a:t>2015-2019; 2021-2023</a:t>
                      </a:r>
                      <a:endParaRPr lang="en-US" sz="14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126303844"/>
                  </a:ext>
                </a:extLst>
              </a:tr>
              <a:tr h="190500">
                <a:tc>
                  <a:txBody>
                    <a:bodyPr/>
                    <a:lstStyle/>
                    <a:p>
                      <a:pPr algn="l" fontAlgn="b"/>
                      <a:r>
                        <a:rPr lang="en-US" sz="1400" b="0" u="none" strike="noStrike" dirty="0">
                          <a:solidFill>
                            <a:srgbClr val="000000"/>
                          </a:solidFill>
                          <a:effectLst/>
                        </a:rPr>
                        <a:t>Surveys in Sample</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667</a:t>
                      </a:r>
                    </a:p>
                  </a:txBody>
                  <a:tcPr marL="0" marR="0" marT="0" marB="0" anchor="b"/>
                </a:tc>
                <a:tc>
                  <a:txBody>
                    <a:bodyPr/>
                    <a:lstStyle/>
                    <a:p>
                      <a:pPr algn="ctr" fontAlgn="b"/>
                      <a:r>
                        <a:rPr lang="en-US" sz="1400" b="0" i="0" u="none" strike="noStrike" dirty="0">
                          <a:solidFill>
                            <a:srgbClr val="FF0000"/>
                          </a:solidFill>
                          <a:effectLst/>
                          <a:latin typeface="+mn-lt"/>
                        </a:rPr>
                        <a:t>34</a:t>
                      </a:r>
                    </a:p>
                  </a:txBody>
                  <a:tcPr marL="0" marR="0" marT="0" marB="0" anchor="b"/>
                </a:tc>
                <a:extLst>
                  <a:ext uri="{0D108BD9-81ED-4DB2-BD59-A6C34878D82A}">
                    <a16:rowId xmlns:a16="http://schemas.microsoft.com/office/drawing/2014/main" val="3870221439"/>
                  </a:ext>
                </a:extLst>
              </a:tr>
              <a:tr h="190500">
                <a:tc>
                  <a:txBody>
                    <a:bodyPr/>
                    <a:lstStyle/>
                    <a:p>
                      <a:pPr algn="l" fontAlgn="b"/>
                      <a:r>
                        <a:rPr lang="en-US" sz="1400" b="0" u="none" strike="noStrike" dirty="0">
                          <a:solidFill>
                            <a:srgbClr val="000000"/>
                          </a:solidFill>
                          <a:effectLst/>
                        </a:rPr>
                        <a:t>Estimated Average Quarterly Visitors</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395,000</a:t>
                      </a:r>
                    </a:p>
                  </a:txBody>
                  <a:tcPr marL="0" marR="0" marT="0" marB="0" anchor="b"/>
                </a:tc>
                <a:tc>
                  <a:txBody>
                    <a:bodyPr/>
                    <a:lstStyle/>
                    <a:p>
                      <a:pPr algn="ctr" fontAlgn="b"/>
                      <a:r>
                        <a:rPr lang="en-US" sz="1400" b="0" i="0" u="none" strike="noStrike" dirty="0">
                          <a:solidFill>
                            <a:srgbClr val="000000"/>
                          </a:solidFill>
                          <a:effectLst/>
                          <a:latin typeface="+mn-lt"/>
                        </a:rPr>
                        <a:t>9,000</a:t>
                      </a:r>
                    </a:p>
                  </a:txBody>
                  <a:tcPr marL="0" marR="0" marT="0" marB="0" anchor="b"/>
                </a:tc>
                <a:extLst>
                  <a:ext uri="{0D108BD9-81ED-4DB2-BD59-A6C34878D82A}">
                    <a16:rowId xmlns:a16="http://schemas.microsoft.com/office/drawing/2014/main" val="1362501096"/>
                  </a:ext>
                </a:extLst>
              </a:tr>
              <a:tr h="190500">
                <a:tc>
                  <a:txBody>
                    <a:bodyPr/>
                    <a:lstStyle/>
                    <a:p>
                      <a:pPr algn="l" fontAlgn="b"/>
                      <a:r>
                        <a:rPr lang="en-US" sz="1400" b="0" u="none" strike="noStrike" dirty="0">
                          <a:solidFill>
                            <a:srgbClr val="000000"/>
                          </a:solidFill>
                          <a:effectLst/>
                        </a:rPr>
                        <a:t>Average Nights in Montana</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4.7</a:t>
                      </a:r>
                    </a:p>
                  </a:txBody>
                  <a:tcPr marL="0" marR="0" marT="0" marB="0" anchor="b"/>
                </a:tc>
                <a:tc>
                  <a:txBody>
                    <a:bodyPr/>
                    <a:lstStyle/>
                    <a:p>
                      <a:pPr algn="ctr" fontAlgn="b"/>
                      <a:r>
                        <a:rPr lang="en-US" sz="1400" b="0" i="0" u="none" strike="noStrike" dirty="0">
                          <a:solidFill>
                            <a:srgbClr val="000000"/>
                          </a:solidFill>
                          <a:effectLst/>
                          <a:latin typeface="+mn-lt"/>
                        </a:rPr>
                        <a:t>9.2</a:t>
                      </a:r>
                    </a:p>
                  </a:txBody>
                  <a:tcPr marL="0" marR="0" marT="0" marB="0" anchor="b"/>
                </a:tc>
                <a:extLst>
                  <a:ext uri="{0D108BD9-81ED-4DB2-BD59-A6C34878D82A}">
                    <a16:rowId xmlns:a16="http://schemas.microsoft.com/office/drawing/2014/main" val="2285939709"/>
                  </a:ext>
                </a:extLst>
              </a:tr>
              <a:tr h="381000">
                <a:tc>
                  <a:txBody>
                    <a:bodyPr/>
                    <a:lstStyle/>
                    <a:p>
                      <a:pPr algn="l" fontAlgn="b"/>
                      <a:r>
                        <a:rPr lang="en-US" sz="1400" b="0" u="none" strike="noStrike" dirty="0">
                          <a:solidFill>
                            <a:srgbClr val="000000"/>
                          </a:solidFill>
                          <a:effectLst/>
                        </a:rPr>
                        <a:t>Proportion of Nights in Yellowstone Country</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50%</a:t>
                      </a:r>
                    </a:p>
                  </a:txBody>
                  <a:tcPr marL="0" marR="0" marT="0" marB="0" anchor="ctr"/>
                </a:tc>
                <a:tc>
                  <a:txBody>
                    <a:bodyPr/>
                    <a:lstStyle/>
                    <a:p>
                      <a:pPr algn="ctr" fontAlgn="b"/>
                      <a:r>
                        <a:rPr lang="en-US" sz="1400" b="0" i="0" u="none" strike="noStrike" dirty="0">
                          <a:solidFill>
                            <a:srgbClr val="000000"/>
                          </a:solidFill>
                          <a:effectLst/>
                          <a:latin typeface="+mn-lt"/>
                        </a:rPr>
                        <a:t>78%</a:t>
                      </a:r>
                    </a:p>
                  </a:txBody>
                  <a:tcPr marL="0" marR="0" marT="0" marB="0" anchor="ctr"/>
                </a:tc>
                <a:extLst>
                  <a:ext uri="{0D108BD9-81ED-4DB2-BD59-A6C34878D82A}">
                    <a16:rowId xmlns:a16="http://schemas.microsoft.com/office/drawing/2014/main" val="1548772726"/>
                  </a:ext>
                </a:extLst>
              </a:tr>
              <a:tr h="571500">
                <a:tc>
                  <a:txBody>
                    <a:bodyPr/>
                    <a:lstStyle/>
                    <a:p>
                      <a:pPr algn="l" fontAlgn="b"/>
                      <a:r>
                        <a:rPr lang="en-US" sz="1400" b="0" u="none" strike="noStrike" dirty="0">
                          <a:solidFill>
                            <a:srgbClr val="000000"/>
                          </a:solidFill>
                          <a:effectLst/>
                        </a:rPr>
                        <a:t>Proportion indicating their primary reason for travel is Vacation, Recreation, Pleasure</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30%</a:t>
                      </a:r>
                    </a:p>
                  </a:txBody>
                  <a:tcPr marL="0" marR="0" marT="0" marB="0" anchor="ctr"/>
                </a:tc>
                <a:tc>
                  <a:txBody>
                    <a:bodyPr/>
                    <a:lstStyle/>
                    <a:p>
                      <a:pPr algn="ctr" fontAlgn="b"/>
                      <a:r>
                        <a:rPr lang="en-US" sz="1400" b="0" i="0" u="none" strike="noStrike" dirty="0">
                          <a:solidFill>
                            <a:srgbClr val="000000"/>
                          </a:solidFill>
                          <a:effectLst/>
                          <a:latin typeface="+mn-lt"/>
                        </a:rPr>
                        <a:t>68%</a:t>
                      </a:r>
                    </a:p>
                  </a:txBody>
                  <a:tcPr marL="0" marR="0" marT="0" marB="0" anchor="ctr"/>
                </a:tc>
                <a:extLst>
                  <a:ext uri="{0D108BD9-81ED-4DB2-BD59-A6C34878D82A}">
                    <a16:rowId xmlns:a16="http://schemas.microsoft.com/office/drawing/2014/main" val="826343943"/>
                  </a:ext>
                </a:extLst>
              </a:tr>
              <a:tr h="381000">
                <a:tc>
                  <a:txBody>
                    <a:bodyPr/>
                    <a:lstStyle/>
                    <a:p>
                      <a:pPr algn="l" fontAlgn="b"/>
                      <a:r>
                        <a:rPr lang="en-US" sz="1400" b="0" u="none" strike="noStrike" dirty="0">
                          <a:solidFill>
                            <a:srgbClr val="000000"/>
                          </a:solidFill>
                          <a:effectLst/>
                        </a:rPr>
                        <a:t>If on vacation and Yellowstone was primary reason</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17%</a:t>
                      </a:r>
                    </a:p>
                  </a:txBody>
                  <a:tcPr marL="0" marR="0" marT="0" marB="0" anchor="ctr"/>
                </a:tc>
                <a:tc>
                  <a:txBody>
                    <a:bodyPr/>
                    <a:lstStyle/>
                    <a:p>
                      <a:pPr algn="ctr" fontAlgn="b"/>
                      <a:r>
                        <a:rPr lang="en-US" sz="1400" b="0" i="0" u="none" strike="noStrike" dirty="0">
                          <a:solidFill>
                            <a:srgbClr val="000000"/>
                          </a:solidFill>
                          <a:effectLst/>
                          <a:latin typeface="+mn-lt"/>
                        </a:rPr>
                        <a:t>15%</a:t>
                      </a:r>
                    </a:p>
                  </a:txBody>
                  <a:tcPr marL="0" marR="0" marT="0" marB="0" anchor="ctr"/>
                </a:tc>
                <a:extLst>
                  <a:ext uri="{0D108BD9-81ED-4DB2-BD59-A6C34878D82A}">
                    <a16:rowId xmlns:a16="http://schemas.microsoft.com/office/drawing/2014/main" val="1135090584"/>
                  </a:ext>
                </a:extLst>
              </a:tr>
              <a:tr h="381000">
                <a:tc>
                  <a:txBody>
                    <a:bodyPr/>
                    <a:lstStyle/>
                    <a:p>
                      <a:pPr algn="l" fontAlgn="b"/>
                      <a:r>
                        <a:rPr lang="en-US" sz="1400" b="0" u="none" strike="noStrike" dirty="0">
                          <a:solidFill>
                            <a:srgbClr val="000000"/>
                          </a:solidFill>
                          <a:effectLst/>
                        </a:rPr>
                        <a:t>If on vacation and snowmobiling was primary reason</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9%</a:t>
                      </a:r>
                    </a:p>
                  </a:txBody>
                  <a:tcPr marL="0" marR="0" marT="0" marB="0" anchor="ctr"/>
                </a:tc>
                <a:tc>
                  <a:txBody>
                    <a:bodyPr/>
                    <a:lstStyle/>
                    <a:p>
                      <a:pPr algn="ctr" fontAlgn="b"/>
                      <a:r>
                        <a:rPr lang="en-US" sz="1400" b="0" i="0" u="none" strike="noStrike" dirty="0">
                          <a:solidFill>
                            <a:srgbClr val="000000"/>
                          </a:solidFill>
                          <a:effectLst/>
                          <a:latin typeface="+mn-lt"/>
                        </a:rPr>
                        <a:t>40%</a:t>
                      </a:r>
                    </a:p>
                  </a:txBody>
                  <a:tcPr marL="0" marR="0" marT="0" marB="0" anchor="ctr"/>
                </a:tc>
                <a:extLst>
                  <a:ext uri="{0D108BD9-81ED-4DB2-BD59-A6C34878D82A}">
                    <a16:rowId xmlns:a16="http://schemas.microsoft.com/office/drawing/2014/main" val="3506263612"/>
                  </a:ext>
                </a:extLst>
              </a:tr>
              <a:tr h="381000">
                <a:tc>
                  <a:txBody>
                    <a:bodyPr/>
                    <a:lstStyle/>
                    <a:p>
                      <a:pPr algn="l" fontAlgn="b"/>
                      <a:r>
                        <a:rPr lang="en-US" sz="1400" b="0" u="none" strike="noStrike" dirty="0">
                          <a:solidFill>
                            <a:srgbClr val="000000"/>
                          </a:solidFill>
                          <a:effectLst/>
                        </a:rPr>
                        <a:t>If on vacation, participating in Snowmobiling is one of several reasons</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12%</a:t>
                      </a:r>
                    </a:p>
                  </a:txBody>
                  <a:tcPr marL="0" marR="0" marT="0" marB="0" anchor="ctr"/>
                </a:tc>
                <a:tc>
                  <a:txBody>
                    <a:bodyPr/>
                    <a:lstStyle/>
                    <a:p>
                      <a:pPr algn="ctr" fontAlgn="b"/>
                      <a:r>
                        <a:rPr lang="en-US" sz="1400" b="0" i="0" u="none" strike="noStrike" dirty="0">
                          <a:solidFill>
                            <a:srgbClr val="000000"/>
                          </a:solidFill>
                          <a:effectLst/>
                          <a:latin typeface="+mn-lt"/>
                        </a:rPr>
                        <a:t>55%</a:t>
                      </a:r>
                    </a:p>
                  </a:txBody>
                  <a:tcPr marL="0" marR="0" marT="0" marB="0" anchor="ctr"/>
                </a:tc>
                <a:extLst>
                  <a:ext uri="{0D108BD9-81ED-4DB2-BD59-A6C34878D82A}">
                    <a16:rowId xmlns:a16="http://schemas.microsoft.com/office/drawing/2014/main" val="3670114860"/>
                  </a:ext>
                </a:extLst>
              </a:tr>
              <a:tr h="190500">
                <a:tc>
                  <a:txBody>
                    <a:bodyPr/>
                    <a:lstStyle/>
                    <a:p>
                      <a:pPr algn="l" fontAlgn="b"/>
                      <a:r>
                        <a:rPr lang="en-US" sz="1400" b="0" u="none" strike="noStrike" dirty="0">
                          <a:solidFill>
                            <a:srgbClr val="000000"/>
                          </a:solidFill>
                          <a:effectLst/>
                        </a:rPr>
                        <a:t>Average Group size</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2.0</a:t>
                      </a:r>
                    </a:p>
                  </a:txBody>
                  <a:tcPr marL="0" marR="0" marT="0" marB="0" anchor="ctr"/>
                </a:tc>
                <a:tc>
                  <a:txBody>
                    <a:bodyPr/>
                    <a:lstStyle/>
                    <a:p>
                      <a:pPr algn="ctr" fontAlgn="b"/>
                      <a:r>
                        <a:rPr lang="en-US" sz="1400" b="0" i="0" u="none" strike="noStrike" dirty="0">
                          <a:solidFill>
                            <a:srgbClr val="000000"/>
                          </a:solidFill>
                          <a:effectLst/>
                          <a:latin typeface="+mn-lt"/>
                        </a:rPr>
                        <a:t>2.5 </a:t>
                      </a:r>
                    </a:p>
                  </a:txBody>
                  <a:tcPr marL="0" marR="0" marT="0" marB="0" anchor="ctr"/>
                </a:tc>
                <a:extLst>
                  <a:ext uri="{0D108BD9-81ED-4DB2-BD59-A6C34878D82A}">
                    <a16:rowId xmlns:a16="http://schemas.microsoft.com/office/drawing/2014/main" val="975729417"/>
                  </a:ext>
                </a:extLst>
              </a:tr>
              <a:tr h="190500">
                <a:tc>
                  <a:txBody>
                    <a:bodyPr/>
                    <a:lstStyle/>
                    <a:p>
                      <a:pPr algn="l" fontAlgn="b"/>
                      <a:r>
                        <a:rPr lang="en-US" sz="1400" b="0" u="none" strike="noStrike" dirty="0">
                          <a:solidFill>
                            <a:srgbClr val="000000"/>
                          </a:solidFill>
                          <a:effectLst/>
                        </a:rPr>
                        <a:t>Top 3 Origins (in order)</a:t>
                      </a:r>
                      <a:endParaRPr lang="en-US" sz="14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b"/>
                      <a:r>
                        <a:rPr lang="en-US" sz="1400" b="0" i="0" u="none" strike="noStrike" dirty="0">
                          <a:solidFill>
                            <a:srgbClr val="000000"/>
                          </a:solidFill>
                          <a:effectLst/>
                          <a:latin typeface="+mn-lt"/>
                        </a:rPr>
                        <a:t>WY, ND, ID</a:t>
                      </a:r>
                    </a:p>
                  </a:txBody>
                  <a:tcPr marL="0" marR="0" marT="0" marB="0" anchor="b"/>
                </a:tc>
                <a:tc>
                  <a:txBody>
                    <a:bodyPr/>
                    <a:lstStyle/>
                    <a:p>
                      <a:pPr algn="ctr" fontAlgn="b"/>
                      <a:r>
                        <a:rPr lang="en-US" sz="1400" b="0" i="0" u="none" strike="noStrike" dirty="0">
                          <a:solidFill>
                            <a:srgbClr val="000000"/>
                          </a:solidFill>
                          <a:effectLst/>
                          <a:latin typeface="+mn-lt"/>
                        </a:rPr>
                        <a:t> ND,WA,SK </a:t>
                      </a:r>
                    </a:p>
                  </a:txBody>
                  <a:tcPr marL="0" marR="0" marT="0" marB="0" anchor="b"/>
                </a:tc>
                <a:extLst>
                  <a:ext uri="{0D108BD9-81ED-4DB2-BD59-A6C34878D82A}">
                    <a16:rowId xmlns:a16="http://schemas.microsoft.com/office/drawing/2014/main" val="1195923340"/>
                  </a:ext>
                </a:extLst>
              </a:tr>
            </a:tbl>
          </a:graphicData>
        </a:graphic>
      </p:graphicFrame>
      <p:sp>
        <p:nvSpPr>
          <p:cNvPr id="6" name="TextBox 5">
            <a:extLst>
              <a:ext uri="{FF2B5EF4-FFF2-40B4-BE49-F238E27FC236}">
                <a16:creationId xmlns:a16="http://schemas.microsoft.com/office/drawing/2014/main" id="{5D7699A0-2246-368D-5AC3-17D5478EEA64}"/>
              </a:ext>
            </a:extLst>
          </p:cNvPr>
          <p:cNvSpPr txBox="1"/>
          <p:nvPr/>
        </p:nvSpPr>
        <p:spPr>
          <a:xfrm>
            <a:off x="1588337" y="5477355"/>
            <a:ext cx="5748793" cy="646331"/>
          </a:xfrm>
          <a:prstGeom prst="rect">
            <a:avLst/>
          </a:prstGeom>
          <a:noFill/>
        </p:spPr>
        <p:txBody>
          <a:bodyPr wrap="square" rtlCol="0">
            <a:spAutoFit/>
          </a:bodyPr>
          <a:lstStyle/>
          <a:p>
            <a:r>
              <a:rPr lang="en-US" dirty="0">
                <a:solidFill>
                  <a:srgbClr val="C00000"/>
                </a:solidFill>
              </a:rPr>
              <a:t>Caution: Cooke City Q1 sample consists of only 34 observations.</a:t>
            </a:r>
          </a:p>
        </p:txBody>
      </p:sp>
      <p:sp>
        <p:nvSpPr>
          <p:cNvPr id="8" name="TextBox 7">
            <a:extLst>
              <a:ext uri="{FF2B5EF4-FFF2-40B4-BE49-F238E27FC236}">
                <a16:creationId xmlns:a16="http://schemas.microsoft.com/office/drawing/2014/main" id="{9EAD5313-7952-A857-74AD-443DCA802CF9}"/>
              </a:ext>
            </a:extLst>
          </p:cNvPr>
          <p:cNvSpPr txBox="1"/>
          <p:nvPr/>
        </p:nvSpPr>
        <p:spPr>
          <a:xfrm>
            <a:off x="1288001" y="6094061"/>
            <a:ext cx="10599199" cy="276999"/>
          </a:xfrm>
          <a:prstGeom prst="rect">
            <a:avLst/>
          </a:prstGeom>
          <a:noFill/>
        </p:spPr>
        <p:txBody>
          <a:bodyPr wrap="square">
            <a:spAutoFit/>
          </a:bodyPr>
          <a:lstStyle/>
          <a:p>
            <a:r>
              <a:rPr lang="en-US" sz="1200" b="0" i="0" dirty="0">
                <a:solidFill>
                  <a:schemeClr val="bg1">
                    <a:lumMod val="65000"/>
                  </a:schemeClr>
                </a:solidFill>
                <a:effectLst/>
                <a:highlight>
                  <a:srgbClr val="FFFFFF"/>
                </a:highlight>
                <a:latin typeface="Arial" panose="020B0604020202020204" pitchFamily="34" charset="0"/>
              </a:rPr>
              <a:t>Institute for Tourism and Recreation Research – Interactive Dashboards: </a:t>
            </a:r>
            <a:r>
              <a:rPr lang="en-US" sz="1200" b="0" i="0" dirty="0">
                <a:solidFill>
                  <a:schemeClr val="bg1">
                    <a:lumMod val="65000"/>
                  </a:schemeClr>
                </a:solidFill>
                <a:effectLst/>
                <a:highlight>
                  <a:srgbClr val="FFFFFF"/>
                </a:highlight>
                <a:latin typeface="Arial" panose="020B0604020202020204" pitchFamily="34" charset="0"/>
                <a:hlinkClick r:id="rId2"/>
              </a:rPr>
              <a:t>https://www.umt.edu/tourism-recreation-research/interactive-data/default.php</a:t>
            </a:r>
            <a:r>
              <a:rPr lang="en-US" sz="1200" b="0" i="0" dirty="0">
                <a:solidFill>
                  <a:schemeClr val="bg1">
                    <a:lumMod val="65000"/>
                  </a:schemeClr>
                </a:solidFill>
                <a:effectLst/>
                <a:highlight>
                  <a:srgbClr val="FFFFFF"/>
                </a:highlight>
                <a:latin typeface="Arial" panose="020B0604020202020204" pitchFamily="34" charset="0"/>
              </a:rPr>
              <a:t> </a:t>
            </a:r>
          </a:p>
        </p:txBody>
      </p:sp>
    </p:spTree>
    <p:extLst>
      <p:ext uri="{BB962C8B-B14F-4D97-AF65-F5344CB8AC3E}">
        <p14:creationId xmlns:p14="http://schemas.microsoft.com/office/powerpoint/2010/main" val="961310042"/>
      </p:ext>
    </p:extLst>
  </p:cSld>
  <p:clrMapOvr>
    <a:masterClrMapping/>
  </p:clrMapOvr>
</p:sld>
</file>

<file path=ppt/theme/theme1.xml><?xml version="1.0" encoding="utf-8"?>
<a:theme xmlns:a="http://schemas.openxmlformats.org/drawingml/2006/main" name="Office Theme">
  <a:themeElements>
    <a:clrScheme name="Earth Tones">
      <a:dk1>
        <a:srgbClr val="000000"/>
      </a:dk1>
      <a:lt1>
        <a:srgbClr val="FFFFFF"/>
      </a:lt1>
      <a:dk2>
        <a:srgbClr val="A7A06D"/>
      </a:dk2>
      <a:lt2>
        <a:srgbClr val="274A64"/>
      </a:lt2>
      <a:accent1>
        <a:srgbClr val="102A45"/>
      </a:accent1>
      <a:accent2>
        <a:srgbClr val="28485C"/>
      </a:accent2>
      <a:accent3>
        <a:srgbClr val="687576"/>
      </a:accent3>
      <a:accent4>
        <a:srgbClr val="4A503F"/>
      </a:accent4>
      <a:accent5>
        <a:srgbClr val="A7B3A4"/>
      </a:accent5>
      <a:accent6>
        <a:srgbClr val="F4E6B0"/>
      </a:accent6>
      <a:hlink>
        <a:srgbClr val="0070C0"/>
      </a:hlink>
      <a:folHlink>
        <a:srgbClr val="29161F"/>
      </a:folHlink>
    </a:clrScheme>
    <a:fontScheme name="Arial Nova">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port EOS Template" id="{BDA10893-53EC-400B-8FF4-DEF947AB0F5D}" vid="{04005C61-ED91-4241-83CA-AC80D234EB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062a0d-ede8-4112-b4bb-00a9c1bc8e16" xsi:nil="true"/>
    <SharedWithUsers xmlns="66e28f69-ef4a-4b64-84e2-c6860b729500">
      <UserInfo>
        <DisplayName>Beeco, Adam A</DisplayName>
        <AccountId>121</AccountId>
        <AccountType/>
      </UserInfo>
    </SharedWithUsers>
    <lcf76f155ced4ddcb4097134ff3c332f xmlns="ce2a226f-b5ca-43e9-90ae-bbf06f3b234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01F98C399D644C80DDE1AFD28697E0" ma:contentTypeVersion="14" ma:contentTypeDescription="Create a new document." ma:contentTypeScope="" ma:versionID="afe53bded1775f0e8e5f6a2ac51ac938">
  <xsd:schema xmlns:xsd="http://www.w3.org/2001/XMLSchema" xmlns:xs="http://www.w3.org/2001/XMLSchema" xmlns:p="http://schemas.microsoft.com/office/2006/metadata/properties" xmlns:ns2="ce2a226f-b5ca-43e9-90ae-bbf06f3b2349" xmlns:ns3="66e28f69-ef4a-4b64-84e2-c6860b729500" xmlns:ns4="31062a0d-ede8-4112-b4bb-00a9c1bc8e16" targetNamespace="http://schemas.microsoft.com/office/2006/metadata/properties" ma:root="true" ma:fieldsID="88ab7093ea6bb33531ccffc618951eeb" ns2:_="" ns3:_="" ns4:_="">
    <xsd:import namespace="ce2a226f-b5ca-43e9-90ae-bbf06f3b2349"/>
    <xsd:import namespace="66e28f69-ef4a-4b64-84e2-c6860b729500"/>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a226f-b5ca-43e9-90ae-bbf06f3b2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28f69-ef4a-4b64-84e2-c6860b72950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f7343c4-bd67-495c-8bc4-aaa8b0d1ca6f}" ma:internalName="TaxCatchAll" ma:showField="CatchAllData" ma:web="66e28f69-ef4a-4b64-84e2-c6860b7295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A1D3EB-D1A3-45FA-8275-F123BC84A7E4}">
  <ds:schemaRefs>
    <ds:schemaRef ds:uri="ce2a226f-b5ca-43e9-90ae-bbf06f3b2349"/>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31062a0d-ede8-4112-b4bb-00a9c1bc8e16"/>
    <ds:schemaRef ds:uri="http://purl.org/dc/elements/1.1/"/>
    <ds:schemaRef ds:uri="66e28f69-ef4a-4b64-84e2-c6860b72950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BA99B8A-C425-470E-BE5D-3B346EC47BAD}">
  <ds:schemaRefs>
    <ds:schemaRef ds:uri="http://schemas.microsoft.com/sharepoint/v3/contenttype/forms"/>
  </ds:schemaRefs>
</ds:datastoreItem>
</file>

<file path=customXml/itemProps3.xml><?xml version="1.0" encoding="utf-8"?>
<ds:datastoreItem xmlns:ds="http://schemas.openxmlformats.org/officeDocument/2006/customXml" ds:itemID="{C960A4F4-D8D2-4554-81F3-1F8B85AAB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a226f-b5ca-43e9-90ae-bbf06f3b2349"/>
    <ds:schemaRef ds:uri="66e28f69-ef4a-4b64-84e2-c6860b729500"/>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Snowsport EOS Template</Template>
  <TotalTime>11047</TotalTime>
  <Words>3472</Words>
  <Application>Microsoft Office PowerPoint</Application>
  <PresentationFormat>Widescreen</PresentationFormat>
  <Paragraphs>433</Paragraphs>
  <Slides>35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 Narrow</vt:lpstr>
      <vt:lpstr>Arial</vt:lpstr>
      <vt:lpstr>Arial Black</vt:lpstr>
      <vt:lpstr>Arial Nova Light</vt:lpstr>
      <vt:lpstr>Calibri</vt:lpstr>
      <vt:lpstr>Courier New</vt:lpstr>
      <vt:lpstr>Wingdings</vt:lpstr>
      <vt:lpstr>Office Theme</vt:lpstr>
      <vt:lpstr>2024 Cooke City Area secondary analysis and potential scenario impacts </vt:lpstr>
      <vt:lpstr>Table of contents</vt:lpstr>
      <vt:lpstr>Introduction</vt:lpstr>
      <vt:lpstr>Regional tourism overview</vt:lpstr>
      <vt:lpstr>Visitation overview</vt:lpstr>
      <vt:lpstr>Visitation overview</vt:lpstr>
      <vt:lpstr>Visitation overview</vt:lpstr>
      <vt:lpstr>Visitation overview</vt:lpstr>
      <vt:lpstr>Visitation overview</vt:lpstr>
      <vt:lpstr>Lodging facility use Tax Collection</vt:lpstr>
      <vt:lpstr>“Bed Tax” Collections</vt:lpstr>
      <vt:lpstr>“Bed Tax” Collections</vt:lpstr>
      <vt:lpstr>“Bed Tax” Collections</vt:lpstr>
      <vt:lpstr>“Bed Tax” Collections</vt:lpstr>
      <vt:lpstr>Cooke city, silver gate, and colter pass resort tax</vt:lpstr>
      <vt:lpstr>history</vt:lpstr>
      <vt:lpstr>history</vt:lpstr>
      <vt:lpstr>Resort tax collections</vt:lpstr>
      <vt:lpstr>Resort tax – Quarterly Proportions </vt:lpstr>
      <vt:lpstr>Scenario development</vt:lpstr>
      <vt:lpstr>Scenarios explored via surveys</vt:lpstr>
      <vt:lpstr>Hypothetical scenarios: Regional Respondents</vt:lpstr>
      <vt:lpstr>PowerPoint Presentation</vt:lpstr>
      <vt:lpstr>Hypothetical scenarios: Regional Respondents</vt:lpstr>
      <vt:lpstr>Hypothetical scenarios: Regional Respondents</vt:lpstr>
      <vt:lpstr>Scenarios explored via surveys</vt:lpstr>
      <vt:lpstr>Hypothetical scenarios: visitors</vt:lpstr>
      <vt:lpstr>Hypothetical scenarios: visitors</vt:lpstr>
      <vt:lpstr>Additional data related to scenarios: Snowmobiling Permits</vt:lpstr>
      <vt:lpstr>CONCLUSION &amp; KEY TAKEAWAYS</vt:lpstr>
      <vt:lpstr>Key findings:  Expected Status Quo – No Plowing</vt:lpstr>
      <vt:lpstr>Key findings:  Expected Changes – Plow and no replacement</vt:lpstr>
      <vt:lpstr>Key findings: Expected changes - plow and replace</vt:lpstr>
      <vt:lpstr>Key findings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Cooke City resident community survey</dc:title>
  <dc:creator>Kailyn Haskovec</dc:creator>
  <cp:lastModifiedBy>Jake Jorgenson (RRC)</cp:lastModifiedBy>
  <cp:revision>73</cp:revision>
  <dcterms:created xsi:type="dcterms:W3CDTF">2023-12-13T17:16:06Z</dcterms:created>
  <dcterms:modified xsi:type="dcterms:W3CDTF">2024-06-18T14:51:39Z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0x010100E4F49B2CC7D9BD448F2A0A38CD6D4728</vt:lpwstr>
  </property>
  <property fmtid="{D5CDD505-2E9C-101B-9397-08002B2CF9AE}" pid="3" name="MediaServiceImageTags">
    <vt:lpwstr/>
  </property>
  <property fmtid="{D5CDD505-2E9C-101B-9397-08002B2CF9AE}" pid="4" name="_dlc_DocIdItemGuid">
    <vt:lpwstr>b73b23ca-842f-468a-ac63-69dd040baa74</vt:lpwstr>
  </property>
</Properties>
</file>